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9"/>
  </p:notesMasterIdLst>
  <p:sldIdLst>
    <p:sldId id="256" r:id="rId2"/>
    <p:sldId id="258" r:id="rId3"/>
    <p:sldId id="260" r:id="rId4"/>
    <p:sldId id="261" r:id="rId5"/>
    <p:sldId id="306" r:id="rId6"/>
    <p:sldId id="302" r:id="rId7"/>
    <p:sldId id="309" r:id="rId8"/>
    <p:sldId id="301" r:id="rId9"/>
    <p:sldId id="300" r:id="rId10"/>
    <p:sldId id="308" r:id="rId11"/>
    <p:sldId id="304" r:id="rId12"/>
    <p:sldId id="263" r:id="rId13"/>
    <p:sldId id="310" r:id="rId14"/>
    <p:sldId id="298" r:id="rId15"/>
    <p:sldId id="307" r:id="rId16"/>
    <p:sldId id="303" r:id="rId17"/>
    <p:sldId id="275"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67FA"/>
    <a:srgbClr val="432350"/>
    <a:srgbClr val="F4C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D3BE4-EC32-4E35-9D8D-06BED231C99B}" v="1811" dt="2024-04-20T09:49:04.705"/>
    <p1510:client id="{246567F9-7FBE-28B5-AF61-435CCBD48644}" v="268" dt="2024-04-20T10:29:02.624"/>
    <p1510:client id="{6E54A40D-477D-47F7-A614-79ED4EE48651}" v="1" dt="2024-04-19T20:35:23.410"/>
    <p1510:client id="{6EE69D24-C6E0-1286-E417-2B5473D35715}" v="62" dt="2024-04-20T01:41:16.240"/>
    <p1510:client id="{75A419C9-9B76-DC8B-E8C5-63ECD2823E33}" v="70" dt="2024-04-20T06:01:58.723"/>
    <p1510:client id="{80401708-982A-87AA-0A42-EF95C899D483}" v="44" dt="2024-04-20T04:39:46.516"/>
    <p1510:client id="{B245CE32-0AE3-F27A-2A12-95E3C05FA859}" v="93" dt="2024-04-20T04:00:27.218"/>
    <p1510:client id="{D03B7DA4-84EC-430B-8497-4D73FB4983B4}" v="4084" dt="2024-04-19T20:34:31.980"/>
    <p1510:client id="{F8337A5C-A08B-CAD9-5C6D-1C5AE991D186}" v="9" dt="2024-04-19T21:06:39.466"/>
  </p1510:revLst>
</p1510:revInfo>
</file>

<file path=ppt/tableStyles.xml><?xml version="1.0" encoding="utf-8"?>
<a:tblStyleLst xmlns:a="http://schemas.openxmlformats.org/drawingml/2006/main" def="{CF08FD73-9106-4CA5-8712-B10AD125C975}">
  <a:tblStyle styleId="{CF08FD73-9106-4CA5-8712-B10AD125C9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D3DAED-586B-40E4-8C24-548AD3B7669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b4d98ed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ab4d98ed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Langchain – Part 1 – Embeddings, storage and Mapping</a:t>
            </a:r>
          </a:p>
          <a:p>
            <a:pPr marL="0" lvl="0" indent="0" algn="l" rtl="0">
              <a:spcBef>
                <a:spcPts val="0"/>
              </a:spcBef>
              <a:spcAft>
                <a:spcPts val="0"/>
              </a:spcAft>
              <a:buNone/>
            </a:pPr>
            <a:endParaRPr/>
          </a:p>
        </p:txBody>
      </p:sp>
    </p:spTree>
    <p:extLst>
      <p:ext uri="{BB962C8B-B14F-4D97-AF65-F5344CB8AC3E}">
        <p14:creationId xmlns:p14="http://schemas.microsoft.com/office/powerpoint/2010/main" val="1450642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chemeClr val="bg1">
                    <a:lumMod val="20000"/>
                    <a:lumOff val="80000"/>
                  </a:schemeClr>
                </a:solidFill>
              </a:rPr>
              <a:t>Cypher can be used as part of the retrieval component in RAG. When you execute a Cypher query against a graph database, you're effectively retrieving relevant nodes and relationships from the graph that match the query criteria.</a:t>
            </a:r>
            <a:endParaRPr lang="en-US"/>
          </a:p>
        </p:txBody>
      </p:sp>
    </p:spTree>
    <p:extLst>
      <p:ext uri="{BB962C8B-B14F-4D97-AF65-F5344CB8AC3E}">
        <p14:creationId xmlns:p14="http://schemas.microsoft.com/office/powerpoint/2010/main" val="1458090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US" sz="1100" b="0" i="0" u="none" strike="noStrike" cap="none">
                <a:solidFill>
                  <a:srgbClr val="000000"/>
                </a:solidFill>
                <a:effectLst/>
                <a:latin typeface="Arial"/>
                <a:ea typeface="Arial"/>
                <a:cs typeface="Arial"/>
                <a:sym typeface="Arial"/>
              </a:rPr>
              <a:t>Visualization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t">
              <a:buNone/>
            </a:pPr>
            <a:r>
              <a:rPr lang="en-US"/>
              <a:t>This graph shows a large language model using UMAP to visualize document relevance.</a:t>
            </a:r>
          </a:p>
          <a:p>
            <a:r>
              <a:rPr lang="en-US"/>
              <a:t>UMAP reduces complex data to 2D for easier viewing.</a:t>
            </a:r>
          </a:p>
          <a:p>
            <a:r>
              <a:rPr lang="en-US"/>
              <a:t>Each dot represents a document retrieved for a user query.</a:t>
            </a:r>
          </a:p>
          <a:p>
            <a:r>
              <a:rPr lang="en-US"/>
              <a:t>Horizontal position shows how the UMAP process categorized the document.</a:t>
            </a:r>
          </a:p>
          <a:p>
            <a:r>
              <a:rPr lang="en-US"/>
              <a:t>Vertical position shows how relevant the document is to the query (higher = more relevant).</a:t>
            </a:r>
          </a:p>
          <a:p>
            <a:r>
              <a:rPr lang="en-US"/>
              <a:t>Dot colors show how many documents were retrieved in total (e.g., top 10, top 65).</a:t>
            </a:r>
          </a:p>
          <a:p>
            <a:endParaRPr lang="en-US"/>
          </a:p>
        </p:txBody>
      </p:sp>
    </p:spTree>
    <p:extLst>
      <p:ext uri="{BB962C8B-B14F-4D97-AF65-F5344CB8AC3E}">
        <p14:creationId xmlns:p14="http://schemas.microsoft.com/office/powerpoint/2010/main" val="376410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Windower</a:t>
            </a:r>
            <a:r>
              <a:rPr lang="en-US"/>
              <a:t> Retrieval</a:t>
            </a:r>
          </a:p>
        </p:txBody>
      </p:sp>
    </p:spTree>
    <p:extLst>
      <p:ext uri="{BB962C8B-B14F-4D97-AF65-F5344CB8AC3E}">
        <p14:creationId xmlns:p14="http://schemas.microsoft.com/office/powerpoint/2010/main" val="215872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a:p>
        </p:txBody>
      </p:sp>
    </p:spTree>
    <p:extLst>
      <p:ext uri="{BB962C8B-B14F-4D97-AF65-F5344CB8AC3E}">
        <p14:creationId xmlns:p14="http://schemas.microsoft.com/office/powerpoint/2010/main" val="102682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US" sz="1100" b="0" i="0" u="none" strike="noStrike" cap="none">
                <a:solidFill>
                  <a:srgbClr val="000000"/>
                </a:solidFill>
                <a:effectLst/>
                <a:latin typeface="Arial"/>
                <a:ea typeface="Arial"/>
                <a:cs typeface="Arial"/>
                <a:sym typeface="Arial"/>
              </a:rPr>
              <a:t>Introduction</a:t>
            </a:r>
          </a:p>
          <a:p>
            <a:pPr rtl="0" fontAlgn="t"/>
            <a:r>
              <a:rPr lang="en-US" sz="1100" b="0" i="0" u="none" strike="noStrike" cap="none">
                <a:solidFill>
                  <a:srgbClr val="000000"/>
                </a:solidFill>
                <a:effectLst/>
                <a:latin typeface="Arial"/>
                <a:ea typeface="Arial"/>
                <a:cs typeface="Arial"/>
                <a:sym typeface="Arial"/>
              </a:rPr>
              <a:t>Data</a:t>
            </a:r>
          </a:p>
          <a:p>
            <a:pPr rtl="0" fontAlgn="t"/>
            <a:r>
              <a:rPr lang="en-US" sz="1100" b="0" i="0" u="none" strike="noStrike" cap="none">
                <a:solidFill>
                  <a:srgbClr val="000000"/>
                </a:solidFill>
                <a:effectLst/>
                <a:latin typeface="Arial"/>
                <a:ea typeface="Arial"/>
                <a:cs typeface="Arial"/>
                <a:sym typeface="Arial"/>
              </a:rPr>
              <a:t>ETL</a:t>
            </a:r>
          </a:p>
          <a:p>
            <a:pPr rtl="0" fontAlgn="t"/>
            <a:r>
              <a:rPr lang="en-US" sz="1100" b="0" i="0" u="none" strike="noStrike" cap="none">
                <a:solidFill>
                  <a:srgbClr val="000000"/>
                </a:solidFill>
                <a:effectLst/>
                <a:latin typeface="Arial"/>
                <a:ea typeface="Arial"/>
                <a:cs typeface="Arial"/>
                <a:sym typeface="Arial"/>
              </a:rPr>
              <a:t>Overview of services used</a:t>
            </a:r>
          </a:p>
          <a:p>
            <a:pPr rtl="0" fontAlgn="t"/>
            <a:r>
              <a:rPr lang="en-US" sz="1100" b="0" i="0" u="none" strike="noStrike" cap="none">
                <a:solidFill>
                  <a:srgbClr val="000000"/>
                </a:solidFill>
                <a:effectLst/>
                <a:latin typeface="Arial"/>
                <a:ea typeface="Arial"/>
                <a:cs typeface="Arial"/>
                <a:sym typeface="Arial"/>
              </a:rPr>
              <a:t>Architecture</a:t>
            </a:r>
          </a:p>
          <a:p>
            <a:pPr rtl="0" fontAlgn="t"/>
            <a:r>
              <a:rPr lang="en-US" sz="1100" b="0" i="0" u="none" strike="noStrike" cap="none">
                <a:solidFill>
                  <a:srgbClr val="000000"/>
                </a:solidFill>
                <a:effectLst/>
                <a:latin typeface="Arial"/>
                <a:ea typeface="Arial"/>
                <a:cs typeface="Arial"/>
                <a:sym typeface="Arial"/>
              </a:rPr>
              <a:t>Processing</a:t>
            </a:r>
          </a:p>
          <a:p>
            <a:pPr rtl="0" fontAlgn="t"/>
            <a:r>
              <a:rPr lang="en-US" sz="1100" b="0" i="0" u="none" strike="noStrike" cap="none">
                <a:solidFill>
                  <a:srgbClr val="000000"/>
                </a:solidFill>
                <a:effectLst/>
                <a:latin typeface="Arial"/>
                <a:ea typeface="Arial"/>
                <a:cs typeface="Arial"/>
                <a:sym typeface="Arial"/>
              </a:rPr>
              <a:t>Cypher</a:t>
            </a:r>
          </a:p>
          <a:p>
            <a:pPr rtl="0" fontAlgn="t"/>
            <a:r>
              <a:rPr lang="en-US" sz="1100" b="0" i="0" u="none" strike="noStrike" cap="none">
                <a:solidFill>
                  <a:srgbClr val="000000"/>
                </a:solidFill>
                <a:effectLst/>
                <a:latin typeface="Arial"/>
                <a:ea typeface="Arial"/>
                <a:cs typeface="Arial"/>
                <a:sym typeface="Arial"/>
              </a:rPr>
              <a:t>Visualization</a:t>
            </a:r>
          </a:p>
          <a:p>
            <a:pPr rtl="0" fontAlgn="t"/>
            <a:r>
              <a:rPr lang="en-US" sz="1100" b="0" i="0" u="none" strike="noStrike" cap="none">
                <a:solidFill>
                  <a:srgbClr val="000000"/>
                </a:solidFill>
                <a:effectLst/>
                <a:latin typeface="Arial"/>
                <a:ea typeface="Arial"/>
                <a:cs typeface="Arial"/>
                <a:sym typeface="Arial"/>
              </a:rPr>
              <a:t>Answer Retrieval</a:t>
            </a:r>
          </a:p>
          <a:p>
            <a:pPr rtl="0" fontAlgn="t"/>
            <a:r>
              <a:rPr lang="en-US" sz="1100" b="0" i="0" u="none" strike="noStrike" cap="none">
                <a:solidFill>
                  <a:srgbClr val="000000"/>
                </a:solidFill>
                <a:effectLst/>
                <a:latin typeface="Arial"/>
                <a:ea typeface="Arial"/>
                <a:cs typeface="Arial"/>
                <a:sym typeface="Arial"/>
              </a:rPr>
              <a:t>RAG</a:t>
            </a:r>
          </a:p>
          <a:p>
            <a:pPr rtl="0" fontAlgn="t"/>
            <a:r>
              <a:rPr lang="en-US" sz="1100" b="0" i="0" u="none" strike="noStrike" cap="none">
                <a:solidFill>
                  <a:srgbClr val="000000"/>
                </a:solidFill>
                <a:effectLst/>
                <a:latin typeface="Arial"/>
                <a:ea typeface="Arial"/>
                <a:cs typeface="Arial"/>
                <a:sym typeface="Arial"/>
              </a:rPr>
              <a:t>Conclusion &amp; Demo</a:t>
            </a: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US" sz="1100" b="0" i="0" u="none" strike="noStrike" cap="none">
                <a:solidFill>
                  <a:srgbClr val="000000"/>
                </a:solidFill>
                <a:effectLst/>
                <a:latin typeface="Arial"/>
                <a:ea typeface="Arial"/>
                <a:cs typeface="Arial"/>
                <a:sym typeface="Arial"/>
              </a:rPr>
              <a:t>Introduction</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US" sz="1100" b="0" i="0" u="none" strike="noStrike" cap="none">
                <a:solidFill>
                  <a:srgbClr val="000000"/>
                </a:solidFill>
                <a:effectLst/>
                <a:latin typeface="Arial"/>
                <a:ea typeface="Arial"/>
                <a:cs typeface="Arial"/>
                <a:sym typeface="Arial"/>
              </a:rPr>
              <a:t>Data Sourcing</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Data Transformation</a:t>
            </a:r>
          </a:p>
          <a:p>
            <a:endParaRPr lang="en-US"/>
          </a:p>
        </p:txBody>
      </p:sp>
    </p:spTree>
    <p:extLst>
      <p:ext uri="{BB962C8B-B14F-4D97-AF65-F5344CB8AC3E}">
        <p14:creationId xmlns:p14="http://schemas.microsoft.com/office/powerpoint/2010/main" val="383238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each case, the OpenAI GPT-3 model is invoked to classify the case into predefined categories such as Murder, Theft, Arson, etc.</a:t>
            </a:r>
          </a:p>
          <a:p>
            <a:pPr marL="0" lvl="0" indent="0" algn="l" rtl="0">
              <a:spcBef>
                <a:spcPts val="0"/>
              </a:spcBef>
              <a:spcAft>
                <a:spcPts val="0"/>
              </a:spcAft>
              <a:buNone/>
            </a:pPr>
            <a:r>
              <a:rPr lang="en-US"/>
              <a:t>The model is prompted with a system message describing the task and the user message containing the text of the case.</a:t>
            </a:r>
          </a:p>
          <a:p>
            <a:pPr marL="0" lvl="0" indent="0" algn="l" rtl="0">
              <a:spcBef>
                <a:spcPts val="0"/>
              </a:spcBef>
              <a:spcAft>
                <a:spcPts val="0"/>
              </a:spcAft>
              <a:buNone/>
            </a:pPr>
            <a:r>
              <a:rPr lang="en-US"/>
              <a:t>The response from the model is parsed, and the predicted case type is extracted.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predicted case type is added to the case dictionary under the key '</a:t>
            </a:r>
            <a:r>
              <a:rPr lang="en-US" err="1"/>
              <a:t>case_type</a:t>
            </a:r>
            <a:r>
              <a:rPr lang="en-US"/>
              <a:t>’.</a:t>
            </a:r>
          </a:p>
          <a:p>
            <a:pPr marL="0" lvl="0" indent="0" algn="l" rtl="0">
              <a:spcBef>
                <a:spcPts val="0"/>
              </a:spcBef>
              <a:spcAft>
                <a:spcPts val="0"/>
              </a:spcAft>
              <a:buNone/>
            </a:pPr>
            <a:endParaRPr lang="en-US"/>
          </a:p>
          <a:p>
            <a:pPr algn="l">
              <a:buFont typeface="Arial" panose="020B0604020202020204" pitchFamily="34" charset="0"/>
              <a:buChar char="•"/>
            </a:pPr>
            <a:r>
              <a:rPr lang="en-US" b="0" i="0">
                <a:solidFill>
                  <a:srgbClr val="0D0D0D"/>
                </a:solidFill>
                <a:effectLst/>
                <a:highlight>
                  <a:srgbClr val="FFFFFF"/>
                </a:highlight>
                <a:latin typeface="Söhne"/>
              </a:rPr>
              <a:t>Cypher query is used merge a new node representing a text chunk into the Neo4j graph database.</a:t>
            </a:r>
          </a:p>
          <a:p>
            <a:pPr algn="l">
              <a:buFont typeface="Arial" panose="020B0604020202020204" pitchFamily="34" charset="0"/>
              <a:buChar char="•"/>
            </a:pPr>
            <a:r>
              <a:rPr lang="en-US" b="0" i="0">
                <a:solidFill>
                  <a:srgbClr val="0D0D0D"/>
                </a:solidFill>
                <a:effectLst/>
                <a:highlight>
                  <a:srgbClr val="FFFFFF"/>
                </a:highlight>
                <a:latin typeface="Söhne"/>
              </a:rPr>
              <a:t>The MERGE statement ensures that a node with the specified </a:t>
            </a:r>
            <a:r>
              <a:rPr lang="en-US" b="0" i="0" err="1">
                <a:solidFill>
                  <a:srgbClr val="0D0D0D"/>
                </a:solidFill>
                <a:effectLst/>
                <a:highlight>
                  <a:srgbClr val="FFFFFF"/>
                </a:highlight>
                <a:latin typeface="Söhne"/>
              </a:rPr>
              <a:t>chunkId</a:t>
            </a:r>
            <a:r>
              <a:rPr lang="en-US" b="0" i="0">
                <a:solidFill>
                  <a:srgbClr val="0D0D0D"/>
                </a:solidFill>
                <a:effectLst/>
                <a:highlight>
                  <a:srgbClr val="FFFFFF"/>
                </a:highlight>
                <a:latin typeface="Söhne"/>
              </a:rPr>
              <a:t> does not already exist. If it doesn't exist, a new node is created with the provided properties.</a:t>
            </a:r>
          </a:p>
          <a:p>
            <a:pPr algn="l">
              <a:buFont typeface="Arial" panose="020B0604020202020204" pitchFamily="34" charset="0"/>
              <a:buChar char="•"/>
            </a:pPr>
            <a:r>
              <a:rPr lang="en-US" b="0" i="0">
                <a:solidFill>
                  <a:srgbClr val="0D0D0D"/>
                </a:solidFill>
                <a:effectLst/>
                <a:highlight>
                  <a:srgbClr val="FFFFFF"/>
                </a:highlight>
                <a:latin typeface="Söhne"/>
              </a:rPr>
              <a:t>Properties such as name, </a:t>
            </a:r>
            <a:r>
              <a:rPr lang="en-US" b="0" i="0" err="1">
                <a:solidFill>
                  <a:srgbClr val="0D0D0D"/>
                </a:solidFill>
                <a:effectLst/>
                <a:highlight>
                  <a:srgbClr val="FFFFFF"/>
                </a:highlight>
                <a:latin typeface="Söhne"/>
              </a:rPr>
              <a:t>case_type</a:t>
            </a:r>
            <a:r>
              <a:rPr lang="en-US" b="0" i="0">
                <a:solidFill>
                  <a:srgbClr val="0D0D0D"/>
                </a:solidFill>
                <a:effectLst/>
                <a:highlight>
                  <a:srgbClr val="FFFFFF"/>
                </a:highlight>
                <a:latin typeface="Söhne"/>
              </a:rPr>
              <a:t>, id, </a:t>
            </a:r>
            <a:r>
              <a:rPr lang="en-US" b="0" i="0" err="1">
                <a:solidFill>
                  <a:srgbClr val="0D0D0D"/>
                </a:solidFill>
                <a:effectLst/>
                <a:highlight>
                  <a:srgbClr val="FFFFFF"/>
                </a:highlight>
                <a:latin typeface="Söhne"/>
              </a:rPr>
              <a:t>decision_date</a:t>
            </a:r>
            <a:r>
              <a:rPr lang="en-US" b="0" i="0">
                <a:solidFill>
                  <a:srgbClr val="0D0D0D"/>
                </a:solidFill>
                <a:effectLst/>
                <a:highlight>
                  <a:srgbClr val="FFFFFF"/>
                </a:highlight>
                <a:latin typeface="Söhne"/>
              </a:rPr>
              <a:t>, source, court, </a:t>
            </a:r>
            <a:r>
              <a:rPr lang="en-US" b="0" i="0" err="1">
                <a:solidFill>
                  <a:srgbClr val="0D0D0D"/>
                </a:solidFill>
                <a:effectLst/>
                <a:highlight>
                  <a:srgbClr val="FFFFFF"/>
                </a:highlight>
                <a:latin typeface="Söhne"/>
              </a:rPr>
              <a:t>chunkSeqId</a:t>
            </a:r>
            <a:r>
              <a:rPr lang="en-US" b="0" i="0">
                <a:solidFill>
                  <a:srgbClr val="0D0D0D"/>
                </a:solidFill>
                <a:effectLst/>
                <a:highlight>
                  <a:srgbClr val="FFFFFF"/>
                </a:highlight>
                <a:latin typeface="Söhne"/>
              </a:rPr>
              <a:t>, and text</a:t>
            </a:r>
          </a:p>
          <a:p>
            <a:pPr marL="0" lvl="0" indent="0" algn="l" rtl="0">
              <a:spcBef>
                <a:spcPts val="0"/>
              </a:spcBef>
              <a:spcAft>
                <a:spcPts val="0"/>
              </a:spcAft>
              <a:buNone/>
            </a:pPr>
            <a:endParaRPr/>
          </a:p>
        </p:txBody>
      </p:sp>
    </p:spTree>
    <p:extLst>
      <p:ext uri="{BB962C8B-B14F-4D97-AF65-F5344CB8AC3E}">
        <p14:creationId xmlns:p14="http://schemas.microsoft.com/office/powerpoint/2010/main" val="136223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each case, the OpenAI GPT-3 model is invoked to classify the case into predefined categories such as Murder, Theft, Arson, etc.</a:t>
            </a:r>
          </a:p>
          <a:p>
            <a:pPr marL="0" lvl="0" indent="0" algn="l" rtl="0">
              <a:spcBef>
                <a:spcPts val="0"/>
              </a:spcBef>
              <a:spcAft>
                <a:spcPts val="0"/>
              </a:spcAft>
              <a:buNone/>
            </a:pPr>
            <a:r>
              <a:rPr lang="en-US"/>
              <a:t>The model is prompted with a system message describing the task and the user message containing the text of the case.</a:t>
            </a:r>
          </a:p>
          <a:p>
            <a:pPr marL="0" lvl="0" indent="0" algn="l" rtl="0">
              <a:spcBef>
                <a:spcPts val="0"/>
              </a:spcBef>
              <a:spcAft>
                <a:spcPts val="0"/>
              </a:spcAft>
              <a:buNone/>
            </a:pPr>
            <a:r>
              <a:rPr lang="en-US"/>
              <a:t>The response from the model is parsed, and the predicted case type is extracted.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predicted case type is added to the case dictionary under the key '</a:t>
            </a:r>
            <a:r>
              <a:rPr lang="en-US" err="1"/>
              <a:t>case_type</a:t>
            </a:r>
            <a:r>
              <a:rPr lang="en-US"/>
              <a:t>’.</a:t>
            </a:r>
          </a:p>
          <a:p>
            <a:pPr marL="0" lvl="0" indent="0" algn="l" rtl="0">
              <a:spcBef>
                <a:spcPts val="0"/>
              </a:spcBef>
              <a:spcAft>
                <a:spcPts val="0"/>
              </a:spcAft>
              <a:buNone/>
            </a:pPr>
            <a:endParaRPr lang="en-US"/>
          </a:p>
          <a:p>
            <a:pPr algn="l">
              <a:buFont typeface="Arial" panose="020B0604020202020204" pitchFamily="34" charset="0"/>
              <a:buChar char="•"/>
            </a:pPr>
            <a:r>
              <a:rPr lang="en-US" b="0" i="0">
                <a:solidFill>
                  <a:srgbClr val="0D0D0D"/>
                </a:solidFill>
                <a:effectLst/>
                <a:highlight>
                  <a:srgbClr val="FFFFFF"/>
                </a:highlight>
                <a:latin typeface="Söhne"/>
              </a:rPr>
              <a:t>Cypher query is used merge a new node representing a text chunk into the Neo4j graph database.</a:t>
            </a:r>
          </a:p>
          <a:p>
            <a:pPr algn="l">
              <a:buFont typeface="Arial" panose="020B0604020202020204" pitchFamily="34" charset="0"/>
              <a:buChar char="•"/>
            </a:pPr>
            <a:r>
              <a:rPr lang="en-US" b="0" i="0">
                <a:solidFill>
                  <a:srgbClr val="0D0D0D"/>
                </a:solidFill>
                <a:effectLst/>
                <a:highlight>
                  <a:srgbClr val="FFFFFF"/>
                </a:highlight>
                <a:latin typeface="Söhne"/>
              </a:rPr>
              <a:t>The MERGE statement ensures that a node with the specified </a:t>
            </a:r>
            <a:r>
              <a:rPr lang="en-US" b="0" i="0" err="1">
                <a:solidFill>
                  <a:srgbClr val="0D0D0D"/>
                </a:solidFill>
                <a:effectLst/>
                <a:highlight>
                  <a:srgbClr val="FFFFFF"/>
                </a:highlight>
                <a:latin typeface="Söhne"/>
              </a:rPr>
              <a:t>chunkId</a:t>
            </a:r>
            <a:r>
              <a:rPr lang="en-US" b="0" i="0">
                <a:solidFill>
                  <a:srgbClr val="0D0D0D"/>
                </a:solidFill>
                <a:effectLst/>
                <a:highlight>
                  <a:srgbClr val="FFFFFF"/>
                </a:highlight>
                <a:latin typeface="Söhne"/>
              </a:rPr>
              <a:t> does not already exist. If it doesn't exist, a new node is created with the provided properties.</a:t>
            </a:r>
          </a:p>
          <a:p>
            <a:pPr algn="l">
              <a:buFont typeface="Arial" panose="020B0604020202020204" pitchFamily="34" charset="0"/>
              <a:buChar char="•"/>
            </a:pPr>
            <a:r>
              <a:rPr lang="en-US" b="0" i="0">
                <a:solidFill>
                  <a:srgbClr val="0D0D0D"/>
                </a:solidFill>
                <a:effectLst/>
                <a:highlight>
                  <a:srgbClr val="FFFFFF"/>
                </a:highlight>
                <a:latin typeface="Söhne"/>
              </a:rPr>
              <a:t>Properties such as name, </a:t>
            </a:r>
            <a:r>
              <a:rPr lang="en-US" b="0" i="0" err="1">
                <a:solidFill>
                  <a:srgbClr val="0D0D0D"/>
                </a:solidFill>
                <a:effectLst/>
                <a:highlight>
                  <a:srgbClr val="FFFFFF"/>
                </a:highlight>
                <a:latin typeface="Söhne"/>
              </a:rPr>
              <a:t>case_type</a:t>
            </a:r>
            <a:r>
              <a:rPr lang="en-US" b="0" i="0">
                <a:solidFill>
                  <a:srgbClr val="0D0D0D"/>
                </a:solidFill>
                <a:effectLst/>
                <a:highlight>
                  <a:srgbClr val="FFFFFF"/>
                </a:highlight>
                <a:latin typeface="Söhne"/>
              </a:rPr>
              <a:t>, id, </a:t>
            </a:r>
            <a:r>
              <a:rPr lang="en-US" b="0" i="0" err="1">
                <a:solidFill>
                  <a:srgbClr val="0D0D0D"/>
                </a:solidFill>
                <a:effectLst/>
                <a:highlight>
                  <a:srgbClr val="FFFFFF"/>
                </a:highlight>
                <a:latin typeface="Söhne"/>
              </a:rPr>
              <a:t>decision_date</a:t>
            </a:r>
            <a:r>
              <a:rPr lang="en-US" b="0" i="0">
                <a:solidFill>
                  <a:srgbClr val="0D0D0D"/>
                </a:solidFill>
                <a:effectLst/>
                <a:highlight>
                  <a:srgbClr val="FFFFFF"/>
                </a:highlight>
                <a:latin typeface="Söhne"/>
              </a:rPr>
              <a:t>, source, court, </a:t>
            </a:r>
            <a:r>
              <a:rPr lang="en-US" b="0" i="0" err="1">
                <a:solidFill>
                  <a:srgbClr val="0D0D0D"/>
                </a:solidFill>
                <a:effectLst/>
                <a:highlight>
                  <a:srgbClr val="FFFFFF"/>
                </a:highlight>
                <a:latin typeface="Söhne"/>
              </a:rPr>
              <a:t>chunkSeqId</a:t>
            </a:r>
            <a:r>
              <a:rPr lang="en-US" b="0" i="0">
                <a:solidFill>
                  <a:srgbClr val="0D0D0D"/>
                </a:solidFill>
                <a:effectLst/>
                <a:highlight>
                  <a:srgbClr val="FFFFFF"/>
                </a:highlight>
                <a:latin typeface="Söhne"/>
              </a:rPr>
              <a:t>, and text</a:t>
            </a:r>
          </a:p>
          <a:p>
            <a:pPr marL="0" lvl="0" indent="0" algn="l" rtl="0">
              <a:spcBef>
                <a:spcPts val="0"/>
              </a:spcBef>
              <a:spcAft>
                <a:spcPts val="0"/>
              </a:spcAft>
              <a:buNone/>
            </a:pPr>
            <a:endParaRPr/>
          </a:p>
        </p:txBody>
      </p:sp>
    </p:spTree>
    <p:extLst>
      <p:ext uri="{BB962C8B-B14F-4D97-AF65-F5344CB8AC3E}">
        <p14:creationId xmlns:p14="http://schemas.microsoft.com/office/powerpoint/2010/main" val="3749254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0D0D0D"/>
                </a:solidFill>
                <a:effectLst/>
                <a:highlight>
                  <a:srgbClr val="FFFFFF"/>
                </a:highlight>
                <a:latin typeface="Söhne"/>
              </a:rPr>
              <a:t>For a chatbot handling legal queries and providing information about sentences for crimes such as murder, theft, and other legal matters, Neo4j may be more suitable. Here's why:</a:t>
            </a:r>
          </a:p>
          <a:p>
            <a:pPr algn="l">
              <a:buFont typeface="+mj-lt"/>
              <a:buAutoNum type="arabicPeriod"/>
            </a:pPr>
            <a:r>
              <a:rPr lang="en-US" b="1" i="0">
                <a:solidFill>
                  <a:srgbClr val="0D0D0D"/>
                </a:solidFill>
                <a:effectLst/>
                <a:highlight>
                  <a:srgbClr val="FFFFFF"/>
                </a:highlight>
                <a:latin typeface="Söhne"/>
              </a:rPr>
              <a:t>Complex Relationships</a:t>
            </a:r>
            <a:r>
              <a:rPr lang="en-US" b="0" i="0">
                <a:solidFill>
                  <a:srgbClr val="0D0D0D"/>
                </a:solidFill>
                <a:effectLst/>
                <a:highlight>
                  <a:srgbClr val="FFFFFF"/>
                </a:highlight>
                <a:latin typeface="Söhne"/>
              </a:rPr>
              <a:t>: Legal systems involve intricate relationships between various entities such as laws, crimes, legal precedents, and sentencing guidelines. Neo4j's graph database capabilities excel in representing and traversing these complex relationships. You can model laws, crimes, sentencing guidelines, and legal precedents as nodes and edges in the graph, allowing the chatbot to navigate these relationships to provide accurate information about sentences for specific crimes.</a:t>
            </a:r>
          </a:p>
          <a:p>
            <a:pPr algn="l">
              <a:buFont typeface="+mj-lt"/>
              <a:buAutoNum type="arabicPeriod"/>
            </a:pPr>
            <a:r>
              <a:rPr lang="en-US" b="1" i="0">
                <a:solidFill>
                  <a:srgbClr val="0D0D0D"/>
                </a:solidFill>
                <a:effectLst/>
                <a:highlight>
                  <a:srgbClr val="FFFFFF"/>
                </a:highlight>
                <a:latin typeface="Söhne"/>
              </a:rPr>
              <a:t>Contextual Understanding</a:t>
            </a:r>
            <a:r>
              <a:rPr lang="en-US" b="0" i="0">
                <a:solidFill>
                  <a:srgbClr val="0D0D0D"/>
                </a:solidFill>
                <a:effectLst/>
                <a:highlight>
                  <a:srgbClr val="FFFFFF"/>
                </a:highlight>
                <a:latin typeface="Söhne"/>
              </a:rPr>
              <a:t>: Legal queries often require contextual understanding and interpretation of legal terms and concepts. Neo4j's ability to model and analyze relationships between legal entities enables the chatbot to understand the context of the query and provide relevant information. For example, the chatbot can consider factors such as aggravating or mitigating circumstances, precedent cases, and sentencing guidelines when providing information about sentences for crimes.</a:t>
            </a:r>
          </a:p>
          <a:p>
            <a:pPr algn="l">
              <a:buFont typeface="+mj-lt"/>
              <a:buAutoNum type="arabicPeriod"/>
            </a:pPr>
            <a:r>
              <a:rPr lang="en-US" b="1" i="0">
                <a:solidFill>
                  <a:srgbClr val="0D0D0D"/>
                </a:solidFill>
                <a:effectLst/>
                <a:highlight>
                  <a:srgbClr val="FFFFFF"/>
                </a:highlight>
                <a:latin typeface="Söhne"/>
              </a:rPr>
              <a:t>Data Integration</a:t>
            </a:r>
            <a:r>
              <a:rPr lang="en-US" b="0" i="0">
                <a:solidFill>
                  <a:srgbClr val="0D0D0D"/>
                </a:solidFill>
                <a:effectLst/>
                <a:highlight>
                  <a:srgbClr val="FFFFFF"/>
                </a:highlight>
                <a:latin typeface="Söhne"/>
              </a:rPr>
              <a:t>: Legal databases may contain diverse sources of information, including statutes, case law, legal commentary, and historical court decisions. Neo4j's flexibility in integrating and querying heterogeneous data sources makes it well-suited for consolidating and analyzing legal information from multiple sources. The chatbot can leverage this integrated data to provide comprehensive and accurate responses to legal queries.</a:t>
            </a:r>
          </a:p>
          <a:p>
            <a:pPr algn="l">
              <a:buFont typeface="+mj-lt"/>
              <a:buAutoNum type="arabicPeriod"/>
            </a:pPr>
            <a:r>
              <a:rPr lang="en-US" b="1" i="0">
                <a:solidFill>
                  <a:srgbClr val="0D0D0D"/>
                </a:solidFill>
                <a:effectLst/>
                <a:highlight>
                  <a:srgbClr val="FFFFFF"/>
                </a:highlight>
                <a:latin typeface="Söhne"/>
              </a:rPr>
              <a:t>Scalability</a:t>
            </a:r>
            <a:r>
              <a:rPr lang="en-US" b="0" i="0">
                <a:solidFill>
                  <a:srgbClr val="0D0D0D"/>
                </a:solidFill>
                <a:effectLst/>
                <a:highlight>
                  <a:srgbClr val="FFFFFF"/>
                </a:highlight>
                <a:latin typeface="Söhne"/>
              </a:rPr>
              <a:t>: As legal databases continue to grow with new laws, court decisions, and legal precedents, scalability becomes crucial. Neo4j's ability to scale horizontally by distributing data across multiple servers ensures that the chatbot can handle large volumes of legal data and queries efficiently.</a:t>
            </a:r>
          </a:p>
          <a:p>
            <a:pPr marL="0" lvl="0" indent="0" algn="l" rtl="0">
              <a:spcBef>
                <a:spcPts val="0"/>
              </a:spcBef>
              <a:spcAft>
                <a:spcPts val="0"/>
              </a:spcAft>
              <a:buNone/>
            </a:pPr>
            <a:endParaRPr/>
          </a:p>
        </p:txBody>
      </p:sp>
    </p:spTree>
    <p:extLst>
      <p:ext uri="{BB962C8B-B14F-4D97-AF65-F5344CB8AC3E}">
        <p14:creationId xmlns:p14="http://schemas.microsoft.com/office/powerpoint/2010/main" val="350175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US" sz="1100" b="0" i="0" u="none" strike="noStrike" cap="none">
                <a:solidFill>
                  <a:srgbClr val="000000"/>
                </a:solidFill>
                <a:effectLst/>
                <a:latin typeface="Arial"/>
                <a:ea typeface="Arial"/>
                <a:cs typeface="Arial"/>
                <a:sym typeface="Arial"/>
              </a:rPr>
              <a:t>Architecture</a:t>
            </a:r>
          </a:p>
          <a:p>
            <a:pPr marL="0" lvl="0" indent="0" algn="l" rtl="0">
              <a:spcBef>
                <a:spcPts val="0"/>
              </a:spcBef>
              <a:spcAft>
                <a:spcPts val="0"/>
              </a:spcAft>
              <a:buNone/>
            </a:pPr>
            <a:endParaRPr/>
          </a:p>
        </p:txBody>
      </p:sp>
    </p:spTree>
    <p:extLst>
      <p:ext uri="{BB962C8B-B14F-4D97-AF65-F5344CB8AC3E}">
        <p14:creationId xmlns:p14="http://schemas.microsoft.com/office/powerpoint/2010/main" val="30754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8025" y="720424"/>
            <a:ext cx="3858900" cy="2589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18025" y="3738685"/>
            <a:ext cx="2812200" cy="74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grpSp>
        <p:nvGrpSpPr>
          <p:cNvPr id="85" name="Google Shape;85;p13"/>
          <p:cNvGrpSpPr/>
          <p:nvPr/>
        </p:nvGrpSpPr>
        <p:grpSpPr>
          <a:xfrm>
            <a:off x="-62877" y="-286550"/>
            <a:ext cx="10396527" cy="5430053"/>
            <a:chOff x="-62877" y="-286550"/>
            <a:chExt cx="10396527" cy="5430053"/>
          </a:xfrm>
        </p:grpSpPr>
        <p:grpSp>
          <p:nvGrpSpPr>
            <p:cNvPr id="86" name="Google Shape;86;p13"/>
            <p:cNvGrpSpPr/>
            <p:nvPr/>
          </p:nvGrpSpPr>
          <p:grpSpPr>
            <a:xfrm>
              <a:off x="8409300" y="-286550"/>
              <a:ext cx="1924350" cy="1652100"/>
              <a:chOff x="8409300" y="-286550"/>
              <a:chExt cx="1924350" cy="1652100"/>
            </a:xfrm>
          </p:grpSpPr>
          <p:sp>
            <p:nvSpPr>
              <p:cNvPr id="87" name="Google Shape;87;p13"/>
              <p:cNvSpPr/>
              <p:nvPr/>
            </p:nvSpPr>
            <p:spPr>
              <a:xfrm>
                <a:off x="8681550" y="-286550"/>
                <a:ext cx="1652100" cy="1652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88" name="Google Shape;88;p13"/>
              <p:cNvPicPr preferRelativeResize="0"/>
              <p:nvPr/>
            </p:nvPicPr>
            <p:blipFill>
              <a:blip r:embed="rId2">
                <a:alphaModFix/>
              </a:blip>
              <a:stretch>
                <a:fillRect/>
              </a:stretch>
            </p:blipFill>
            <p:spPr>
              <a:xfrm>
                <a:off x="8409300" y="-45705"/>
                <a:ext cx="734700" cy="734700"/>
              </a:xfrm>
              <a:prstGeom prst="rect">
                <a:avLst/>
              </a:prstGeom>
              <a:noFill/>
              <a:ln>
                <a:noFill/>
              </a:ln>
            </p:spPr>
          </p:pic>
        </p:grpSp>
        <p:pic>
          <p:nvPicPr>
            <p:cNvPr id="89" name="Google Shape;89;p13"/>
            <p:cNvPicPr preferRelativeResize="0"/>
            <p:nvPr/>
          </p:nvPicPr>
          <p:blipFill>
            <a:blip r:embed="rId3">
              <a:alphaModFix/>
            </a:blip>
            <a:stretch>
              <a:fillRect/>
            </a:stretch>
          </p:blipFill>
          <p:spPr>
            <a:xfrm>
              <a:off x="-62877" y="4240719"/>
              <a:ext cx="782874" cy="902784"/>
            </a:xfrm>
            <a:prstGeom prst="rect">
              <a:avLst/>
            </a:prstGeom>
            <a:noFill/>
            <a:ln>
              <a:noFill/>
            </a:ln>
          </p:spPr>
        </p:pic>
        <p:pic>
          <p:nvPicPr>
            <p:cNvPr id="90" name="Google Shape;90;p13"/>
            <p:cNvPicPr preferRelativeResize="0"/>
            <p:nvPr/>
          </p:nvPicPr>
          <p:blipFill>
            <a:blip r:embed="rId4">
              <a:alphaModFix/>
            </a:blip>
            <a:stretch>
              <a:fillRect/>
            </a:stretch>
          </p:blipFill>
          <p:spPr>
            <a:xfrm>
              <a:off x="8274900" y="4448126"/>
              <a:ext cx="311752" cy="311752"/>
            </a:xfrm>
            <a:prstGeom prst="rect">
              <a:avLst/>
            </a:prstGeom>
            <a:noFill/>
            <a:ln>
              <a:noFill/>
            </a:ln>
          </p:spPr>
        </p:pic>
      </p:gr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14883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31503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419275" y="14883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419275" y="31503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6118550" y="14883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6118550" y="31503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08830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419275" y="208830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6118550" y="208830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750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419275" y="3750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6118550" y="3750250"/>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6050850" y="539500"/>
            <a:ext cx="2402100" cy="1146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4"/>
          <p:cNvSpPr txBox="1">
            <a:spLocks noGrp="1"/>
          </p:cNvSpPr>
          <p:nvPr>
            <p:ph type="subTitle" idx="1"/>
          </p:nvPr>
        </p:nvSpPr>
        <p:spPr>
          <a:xfrm>
            <a:off x="6050850" y="1799350"/>
            <a:ext cx="24021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4"/>
          <p:cNvSpPr>
            <a:spLocks noGrp="1"/>
          </p:cNvSpPr>
          <p:nvPr>
            <p:ph type="pic" idx="2"/>
          </p:nvPr>
        </p:nvSpPr>
        <p:spPr>
          <a:xfrm>
            <a:off x="713225" y="554676"/>
            <a:ext cx="2801100" cy="4049400"/>
          </a:xfrm>
          <a:prstGeom prst="ellipse">
            <a:avLst/>
          </a:prstGeom>
          <a:noFill/>
          <a:ln>
            <a:noFill/>
          </a:ln>
        </p:spPr>
      </p:sp>
      <p:sp>
        <p:nvSpPr>
          <p:cNvPr id="108" name="Google Shape;108;p14"/>
          <p:cNvSpPr>
            <a:spLocks noGrp="1"/>
          </p:cNvSpPr>
          <p:nvPr>
            <p:ph type="pic" idx="3"/>
          </p:nvPr>
        </p:nvSpPr>
        <p:spPr>
          <a:xfrm>
            <a:off x="3671775" y="539500"/>
            <a:ext cx="2119800" cy="4049400"/>
          </a:xfrm>
          <a:prstGeom prst="ellipse">
            <a:avLst/>
          </a:prstGeom>
          <a:noFill/>
          <a:ln>
            <a:noFill/>
          </a:ln>
        </p:spPr>
      </p:sp>
      <p:grpSp>
        <p:nvGrpSpPr>
          <p:cNvPr id="109" name="Google Shape;109;p14"/>
          <p:cNvGrpSpPr/>
          <p:nvPr/>
        </p:nvGrpSpPr>
        <p:grpSpPr>
          <a:xfrm>
            <a:off x="7318411" y="4172299"/>
            <a:ext cx="1825585" cy="1026898"/>
            <a:chOff x="7318411" y="4172299"/>
            <a:chExt cx="1825585" cy="1026898"/>
          </a:xfrm>
        </p:grpSpPr>
        <p:pic>
          <p:nvPicPr>
            <p:cNvPr id="110" name="Google Shape;110;p14"/>
            <p:cNvPicPr preferRelativeResize="0"/>
            <p:nvPr/>
          </p:nvPicPr>
          <p:blipFill>
            <a:blip r:embed="rId2">
              <a:alphaModFix/>
            </a:blip>
            <a:stretch>
              <a:fillRect/>
            </a:stretch>
          </p:blipFill>
          <p:spPr>
            <a:xfrm rot="5400000">
              <a:off x="8062560" y="3859729"/>
              <a:ext cx="163752" cy="1652050"/>
            </a:xfrm>
            <a:prstGeom prst="rect">
              <a:avLst/>
            </a:prstGeom>
            <a:noFill/>
            <a:ln>
              <a:noFill/>
            </a:ln>
          </p:spPr>
        </p:pic>
        <p:pic>
          <p:nvPicPr>
            <p:cNvPr id="111" name="Google Shape;111;p14"/>
            <p:cNvPicPr preferRelativeResize="0"/>
            <p:nvPr/>
          </p:nvPicPr>
          <p:blipFill>
            <a:blip r:embed="rId3">
              <a:alphaModFix/>
            </a:blip>
            <a:stretch>
              <a:fillRect/>
            </a:stretch>
          </p:blipFill>
          <p:spPr>
            <a:xfrm>
              <a:off x="8117594" y="4172299"/>
              <a:ext cx="1026402" cy="1026898"/>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15"/>
          <p:cNvSpPr txBox="1">
            <a:spLocks noGrp="1"/>
          </p:cNvSpPr>
          <p:nvPr>
            <p:ph type="body" idx="1"/>
          </p:nvPr>
        </p:nvSpPr>
        <p:spPr>
          <a:xfrm>
            <a:off x="720000" y="1215750"/>
            <a:ext cx="7704000" cy="1050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16"/>
          <p:cNvSpPr txBox="1">
            <a:spLocks noGrp="1"/>
          </p:cNvSpPr>
          <p:nvPr>
            <p:ph type="body" idx="1"/>
          </p:nvPr>
        </p:nvSpPr>
        <p:spPr>
          <a:xfrm>
            <a:off x="720000" y="1215750"/>
            <a:ext cx="6307200" cy="2852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18" name="Google Shape;118;p16"/>
          <p:cNvGrpSpPr/>
          <p:nvPr/>
        </p:nvGrpSpPr>
        <p:grpSpPr>
          <a:xfrm>
            <a:off x="-62877" y="4240719"/>
            <a:ext cx="9389577" cy="1265981"/>
            <a:chOff x="-62877" y="4240719"/>
            <a:chExt cx="9389577" cy="1265981"/>
          </a:xfrm>
        </p:grpSpPr>
        <p:pic>
          <p:nvPicPr>
            <p:cNvPr id="119" name="Google Shape;119;p16"/>
            <p:cNvPicPr preferRelativeResize="0"/>
            <p:nvPr/>
          </p:nvPicPr>
          <p:blipFill>
            <a:blip r:embed="rId2">
              <a:alphaModFix/>
            </a:blip>
            <a:stretch>
              <a:fillRect/>
            </a:stretch>
          </p:blipFill>
          <p:spPr>
            <a:xfrm>
              <a:off x="-62877" y="4240719"/>
              <a:ext cx="782874" cy="902784"/>
            </a:xfrm>
            <a:prstGeom prst="rect">
              <a:avLst/>
            </a:prstGeom>
            <a:noFill/>
            <a:ln>
              <a:noFill/>
            </a:ln>
          </p:spPr>
        </p:pic>
        <p:grpSp>
          <p:nvGrpSpPr>
            <p:cNvPr id="120" name="Google Shape;120;p16"/>
            <p:cNvGrpSpPr/>
            <p:nvPr/>
          </p:nvGrpSpPr>
          <p:grpSpPr>
            <a:xfrm>
              <a:off x="8274900" y="4448126"/>
              <a:ext cx="1051800" cy="1058574"/>
              <a:chOff x="8274900" y="4448126"/>
              <a:chExt cx="1051800" cy="1058574"/>
            </a:xfrm>
          </p:grpSpPr>
          <p:sp>
            <p:nvSpPr>
              <p:cNvPr id="121" name="Google Shape;121;p16"/>
              <p:cNvSpPr/>
              <p:nvPr/>
            </p:nvSpPr>
            <p:spPr>
              <a:xfrm>
                <a:off x="8424000" y="4604000"/>
                <a:ext cx="902700" cy="90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122" name="Google Shape;122;p16"/>
              <p:cNvPicPr preferRelativeResize="0"/>
              <p:nvPr/>
            </p:nvPicPr>
            <p:blipFill>
              <a:blip r:embed="rId3">
                <a:alphaModFix/>
              </a:blip>
              <a:stretch>
                <a:fillRect/>
              </a:stretch>
            </p:blipFill>
            <p:spPr>
              <a:xfrm>
                <a:off x="8274900" y="4448126"/>
                <a:ext cx="311752" cy="311752"/>
              </a:xfrm>
              <a:prstGeom prst="rect">
                <a:avLst/>
              </a:prstGeom>
              <a:noFill/>
              <a:ln>
                <a:noFill/>
              </a:ln>
            </p:spPr>
          </p:pic>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17"/>
          <p:cNvSpPr txBox="1">
            <a:spLocks noGrp="1"/>
          </p:cNvSpPr>
          <p:nvPr>
            <p:ph type="subTitle" idx="1"/>
          </p:nvPr>
        </p:nvSpPr>
        <p:spPr>
          <a:xfrm>
            <a:off x="937625" y="252327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7"/>
          <p:cNvSpPr txBox="1">
            <a:spLocks noGrp="1"/>
          </p:cNvSpPr>
          <p:nvPr>
            <p:ph type="subTitle" idx="2"/>
          </p:nvPr>
        </p:nvSpPr>
        <p:spPr>
          <a:xfrm>
            <a:off x="3484350" y="252327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7"/>
          <p:cNvSpPr txBox="1">
            <a:spLocks noGrp="1"/>
          </p:cNvSpPr>
          <p:nvPr>
            <p:ph type="subTitle" idx="3"/>
          </p:nvPr>
        </p:nvSpPr>
        <p:spPr>
          <a:xfrm>
            <a:off x="6031075" y="252327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7"/>
          <p:cNvSpPr txBox="1">
            <a:spLocks noGrp="1"/>
          </p:cNvSpPr>
          <p:nvPr>
            <p:ph type="subTitle" idx="4"/>
          </p:nvPr>
        </p:nvSpPr>
        <p:spPr>
          <a:xfrm>
            <a:off x="937625" y="1964375"/>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9" name="Google Shape;129;p17"/>
          <p:cNvSpPr txBox="1">
            <a:spLocks noGrp="1"/>
          </p:cNvSpPr>
          <p:nvPr>
            <p:ph type="subTitle" idx="5"/>
          </p:nvPr>
        </p:nvSpPr>
        <p:spPr>
          <a:xfrm>
            <a:off x="3484350" y="1964375"/>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0" name="Google Shape;130;p17"/>
          <p:cNvSpPr txBox="1">
            <a:spLocks noGrp="1"/>
          </p:cNvSpPr>
          <p:nvPr>
            <p:ph type="subTitle" idx="6"/>
          </p:nvPr>
        </p:nvSpPr>
        <p:spPr>
          <a:xfrm>
            <a:off x="6031075" y="1964375"/>
            <a:ext cx="2175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1" name="Google Shape;131;p17"/>
          <p:cNvGrpSpPr/>
          <p:nvPr/>
        </p:nvGrpSpPr>
        <p:grpSpPr>
          <a:xfrm>
            <a:off x="-386564" y="-172097"/>
            <a:ext cx="9974065" cy="5315597"/>
            <a:chOff x="-386564" y="-172097"/>
            <a:chExt cx="9974065" cy="5315597"/>
          </a:xfrm>
        </p:grpSpPr>
        <p:grpSp>
          <p:nvGrpSpPr>
            <p:cNvPr id="132" name="Google Shape;132;p17"/>
            <p:cNvGrpSpPr/>
            <p:nvPr/>
          </p:nvGrpSpPr>
          <p:grpSpPr>
            <a:xfrm>
              <a:off x="8397100" y="4408801"/>
              <a:ext cx="746900" cy="734700"/>
              <a:chOff x="8397100" y="4408801"/>
              <a:chExt cx="746900" cy="734700"/>
            </a:xfrm>
          </p:grpSpPr>
          <p:sp>
            <p:nvSpPr>
              <p:cNvPr id="133" name="Google Shape;133;p17"/>
              <p:cNvSpPr/>
              <p:nvPr/>
            </p:nvSpPr>
            <p:spPr>
              <a:xfrm flipH="1">
                <a:off x="8397100" y="4770100"/>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134" name="Google Shape;134;p17"/>
              <p:cNvPicPr preferRelativeResize="0"/>
              <p:nvPr/>
            </p:nvPicPr>
            <p:blipFill>
              <a:blip r:embed="rId2">
                <a:alphaModFix/>
              </a:blip>
              <a:stretch>
                <a:fillRect/>
              </a:stretch>
            </p:blipFill>
            <p:spPr>
              <a:xfrm flipH="1">
                <a:off x="8506878" y="4408801"/>
                <a:ext cx="637122" cy="734700"/>
              </a:xfrm>
              <a:prstGeom prst="rect">
                <a:avLst/>
              </a:prstGeom>
              <a:noFill/>
              <a:ln>
                <a:noFill/>
              </a:ln>
            </p:spPr>
          </p:pic>
        </p:grpSp>
        <p:pic>
          <p:nvPicPr>
            <p:cNvPr id="135" name="Google Shape;135;p17"/>
            <p:cNvPicPr preferRelativeResize="0"/>
            <p:nvPr/>
          </p:nvPicPr>
          <p:blipFill>
            <a:blip r:embed="rId3">
              <a:alphaModFix/>
            </a:blip>
            <a:stretch>
              <a:fillRect/>
            </a:stretch>
          </p:blipFill>
          <p:spPr>
            <a:xfrm rot="5400000">
              <a:off x="357585" y="3859854"/>
              <a:ext cx="163752" cy="1652050"/>
            </a:xfrm>
            <a:prstGeom prst="rect">
              <a:avLst/>
            </a:prstGeom>
            <a:noFill/>
            <a:ln>
              <a:noFill/>
            </a:ln>
          </p:spPr>
        </p:pic>
        <p:pic>
          <p:nvPicPr>
            <p:cNvPr id="136" name="Google Shape;136;p17"/>
            <p:cNvPicPr preferRelativeResize="0"/>
            <p:nvPr/>
          </p:nvPicPr>
          <p:blipFill>
            <a:blip r:embed="rId4">
              <a:alphaModFix/>
            </a:blip>
            <a:stretch>
              <a:fillRect/>
            </a:stretch>
          </p:blipFill>
          <p:spPr>
            <a:xfrm rot="-5400000">
              <a:off x="8397389" y="-172385"/>
              <a:ext cx="1189824" cy="11904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7"/>
        <p:cNvGrpSpPr/>
        <p:nvPr/>
      </p:nvGrpSpPr>
      <p:grpSpPr>
        <a:xfrm>
          <a:off x="0" y="0"/>
          <a:ext cx="0" cy="0"/>
          <a:chOff x="0" y="0"/>
          <a:chExt cx="0" cy="0"/>
        </a:xfrm>
      </p:grpSpPr>
      <p:grpSp>
        <p:nvGrpSpPr>
          <p:cNvPr id="138" name="Google Shape;138;p18"/>
          <p:cNvGrpSpPr/>
          <p:nvPr/>
        </p:nvGrpSpPr>
        <p:grpSpPr>
          <a:xfrm>
            <a:off x="8430770" y="-286550"/>
            <a:ext cx="1979080" cy="1652100"/>
            <a:chOff x="8430770" y="-286550"/>
            <a:chExt cx="1979080" cy="1652100"/>
          </a:xfrm>
        </p:grpSpPr>
        <p:sp>
          <p:nvSpPr>
            <p:cNvPr id="139" name="Google Shape;139;p18"/>
            <p:cNvSpPr/>
            <p:nvPr/>
          </p:nvSpPr>
          <p:spPr>
            <a:xfrm>
              <a:off x="8757750" y="-286550"/>
              <a:ext cx="1652100" cy="1652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140" name="Google Shape;140;p18"/>
            <p:cNvPicPr preferRelativeResize="0"/>
            <p:nvPr/>
          </p:nvPicPr>
          <p:blipFill>
            <a:blip r:embed="rId2">
              <a:alphaModFix/>
            </a:blip>
            <a:stretch>
              <a:fillRect/>
            </a:stretch>
          </p:blipFill>
          <p:spPr>
            <a:xfrm rot="-5400000" flipH="1">
              <a:off x="8430770" y="396680"/>
              <a:ext cx="476877" cy="476877"/>
            </a:xfrm>
            <a:prstGeom prst="rect">
              <a:avLst/>
            </a:prstGeom>
            <a:noFill/>
            <a:ln>
              <a:noFill/>
            </a:ln>
          </p:spPr>
        </p:pic>
      </p:grpSp>
      <p:grpSp>
        <p:nvGrpSpPr>
          <p:cNvPr id="141" name="Google Shape;141;p18"/>
          <p:cNvGrpSpPr/>
          <p:nvPr/>
        </p:nvGrpSpPr>
        <p:grpSpPr>
          <a:xfrm>
            <a:off x="0" y="4125200"/>
            <a:ext cx="734700" cy="1018295"/>
            <a:chOff x="0" y="4125200"/>
            <a:chExt cx="734700" cy="1018295"/>
          </a:xfrm>
        </p:grpSpPr>
        <p:pic>
          <p:nvPicPr>
            <p:cNvPr id="142" name="Google Shape;142;p18"/>
            <p:cNvPicPr preferRelativeResize="0"/>
            <p:nvPr/>
          </p:nvPicPr>
          <p:blipFill>
            <a:blip r:embed="rId3">
              <a:alphaModFix/>
            </a:blip>
            <a:stretch>
              <a:fillRect/>
            </a:stretch>
          </p:blipFill>
          <p:spPr>
            <a:xfrm>
              <a:off x="0" y="4408795"/>
              <a:ext cx="734700" cy="734700"/>
            </a:xfrm>
            <a:prstGeom prst="rect">
              <a:avLst/>
            </a:prstGeom>
            <a:noFill/>
            <a:ln>
              <a:noFill/>
            </a:ln>
          </p:spPr>
        </p:pic>
        <p:sp>
          <p:nvSpPr>
            <p:cNvPr id="143" name="Google Shape;143;p18"/>
            <p:cNvSpPr/>
            <p:nvPr/>
          </p:nvSpPr>
          <p:spPr>
            <a:xfrm rot="1913183">
              <a:off x="233707" y="4196982"/>
              <a:ext cx="367449" cy="335236"/>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sp>
        <p:nvSpPr>
          <p:cNvPr id="144" name="Google Shape;14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8"/>
          <p:cNvSpPr txBox="1">
            <a:spLocks noGrp="1"/>
          </p:cNvSpPr>
          <p:nvPr>
            <p:ph type="subTitle" idx="1"/>
          </p:nvPr>
        </p:nvSpPr>
        <p:spPr>
          <a:xfrm>
            <a:off x="1472062"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8"/>
          <p:cNvSpPr txBox="1">
            <a:spLocks noGrp="1"/>
          </p:cNvSpPr>
          <p:nvPr>
            <p:ph type="subTitle" idx="2"/>
          </p:nvPr>
        </p:nvSpPr>
        <p:spPr>
          <a:xfrm>
            <a:off x="5298613"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8"/>
          <p:cNvSpPr txBox="1">
            <a:spLocks noGrp="1"/>
          </p:cNvSpPr>
          <p:nvPr>
            <p:ph type="subTitle" idx="3"/>
          </p:nvPr>
        </p:nvSpPr>
        <p:spPr>
          <a:xfrm>
            <a:off x="1472062"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8"/>
          <p:cNvSpPr txBox="1">
            <a:spLocks noGrp="1"/>
          </p:cNvSpPr>
          <p:nvPr>
            <p:ph type="subTitle" idx="4"/>
          </p:nvPr>
        </p:nvSpPr>
        <p:spPr>
          <a:xfrm>
            <a:off x="5298613"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18"/>
          <p:cNvSpPr txBox="1">
            <a:spLocks noGrp="1"/>
          </p:cNvSpPr>
          <p:nvPr>
            <p:ph type="subTitle" idx="5"/>
          </p:nvPr>
        </p:nvSpPr>
        <p:spPr>
          <a:xfrm>
            <a:off x="1472062"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8"/>
          <p:cNvSpPr txBox="1">
            <a:spLocks noGrp="1"/>
          </p:cNvSpPr>
          <p:nvPr>
            <p:ph type="subTitle" idx="6"/>
          </p:nvPr>
        </p:nvSpPr>
        <p:spPr>
          <a:xfrm>
            <a:off x="1472062"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1" name="Google Shape;151;p18"/>
          <p:cNvSpPr txBox="1">
            <a:spLocks noGrp="1"/>
          </p:cNvSpPr>
          <p:nvPr>
            <p:ph type="subTitle" idx="7"/>
          </p:nvPr>
        </p:nvSpPr>
        <p:spPr>
          <a:xfrm>
            <a:off x="5298587"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2" name="Google Shape;152;p18"/>
          <p:cNvSpPr txBox="1">
            <a:spLocks noGrp="1"/>
          </p:cNvSpPr>
          <p:nvPr>
            <p:ph type="subTitle" idx="8"/>
          </p:nvPr>
        </p:nvSpPr>
        <p:spPr>
          <a:xfrm>
            <a:off x="5298587"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19"/>
          <p:cNvSpPr txBox="1">
            <a:spLocks noGrp="1"/>
          </p:cNvSpPr>
          <p:nvPr>
            <p:ph type="subTitle" idx="1"/>
          </p:nvPr>
        </p:nvSpPr>
        <p:spPr>
          <a:xfrm>
            <a:off x="1256213" y="173973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9"/>
          <p:cNvSpPr txBox="1">
            <a:spLocks noGrp="1"/>
          </p:cNvSpPr>
          <p:nvPr>
            <p:ph type="subTitle" idx="2"/>
          </p:nvPr>
        </p:nvSpPr>
        <p:spPr>
          <a:xfrm>
            <a:off x="3734212" y="173973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9"/>
          <p:cNvSpPr txBox="1">
            <a:spLocks noGrp="1"/>
          </p:cNvSpPr>
          <p:nvPr>
            <p:ph type="subTitle" idx="3"/>
          </p:nvPr>
        </p:nvSpPr>
        <p:spPr>
          <a:xfrm>
            <a:off x="1256213" y="34012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9"/>
          <p:cNvSpPr txBox="1">
            <a:spLocks noGrp="1"/>
          </p:cNvSpPr>
          <p:nvPr>
            <p:ph type="subTitle" idx="4"/>
          </p:nvPr>
        </p:nvSpPr>
        <p:spPr>
          <a:xfrm>
            <a:off x="3734212" y="34012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9"/>
          <p:cNvSpPr txBox="1">
            <a:spLocks noGrp="1"/>
          </p:cNvSpPr>
          <p:nvPr>
            <p:ph type="subTitle" idx="5"/>
          </p:nvPr>
        </p:nvSpPr>
        <p:spPr>
          <a:xfrm>
            <a:off x="6212209" y="173973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9"/>
          <p:cNvSpPr txBox="1">
            <a:spLocks noGrp="1"/>
          </p:cNvSpPr>
          <p:nvPr>
            <p:ph type="subTitle" idx="6"/>
          </p:nvPr>
        </p:nvSpPr>
        <p:spPr>
          <a:xfrm>
            <a:off x="6212209" y="34012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9"/>
          <p:cNvSpPr txBox="1">
            <a:spLocks noGrp="1"/>
          </p:cNvSpPr>
          <p:nvPr>
            <p:ph type="subTitle" idx="7"/>
          </p:nvPr>
        </p:nvSpPr>
        <p:spPr>
          <a:xfrm>
            <a:off x="1256213" y="1449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19"/>
          <p:cNvSpPr txBox="1">
            <a:spLocks noGrp="1"/>
          </p:cNvSpPr>
          <p:nvPr>
            <p:ph type="subTitle" idx="8"/>
          </p:nvPr>
        </p:nvSpPr>
        <p:spPr>
          <a:xfrm>
            <a:off x="3734212" y="1449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19"/>
          <p:cNvSpPr txBox="1">
            <a:spLocks noGrp="1"/>
          </p:cNvSpPr>
          <p:nvPr>
            <p:ph type="subTitle" idx="9"/>
          </p:nvPr>
        </p:nvSpPr>
        <p:spPr>
          <a:xfrm>
            <a:off x="6212209" y="144927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4" name="Google Shape;164;p19"/>
          <p:cNvSpPr txBox="1">
            <a:spLocks noGrp="1"/>
          </p:cNvSpPr>
          <p:nvPr>
            <p:ph type="subTitle" idx="13"/>
          </p:nvPr>
        </p:nvSpPr>
        <p:spPr>
          <a:xfrm>
            <a:off x="1256213" y="310740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 name="Google Shape;165;p19"/>
          <p:cNvSpPr txBox="1">
            <a:spLocks noGrp="1"/>
          </p:cNvSpPr>
          <p:nvPr>
            <p:ph type="subTitle" idx="14"/>
          </p:nvPr>
        </p:nvSpPr>
        <p:spPr>
          <a:xfrm>
            <a:off x="3734212" y="310740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6" name="Google Shape;166;p19"/>
          <p:cNvSpPr txBox="1">
            <a:spLocks noGrp="1"/>
          </p:cNvSpPr>
          <p:nvPr>
            <p:ph type="subTitle" idx="15"/>
          </p:nvPr>
        </p:nvSpPr>
        <p:spPr>
          <a:xfrm>
            <a:off x="6212209" y="3107402"/>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67" name="Google Shape;167;p19"/>
          <p:cNvGrpSpPr/>
          <p:nvPr/>
        </p:nvGrpSpPr>
        <p:grpSpPr>
          <a:xfrm>
            <a:off x="200000" y="129622"/>
            <a:ext cx="9181673" cy="5013878"/>
            <a:chOff x="200000" y="129622"/>
            <a:chExt cx="9181673" cy="5013878"/>
          </a:xfrm>
        </p:grpSpPr>
        <p:pic>
          <p:nvPicPr>
            <p:cNvPr id="168" name="Google Shape;168;p19"/>
            <p:cNvPicPr preferRelativeResize="0"/>
            <p:nvPr/>
          </p:nvPicPr>
          <p:blipFill>
            <a:blip r:embed="rId2">
              <a:alphaModFix/>
            </a:blip>
            <a:stretch>
              <a:fillRect/>
            </a:stretch>
          </p:blipFill>
          <p:spPr>
            <a:xfrm rot="-1802475">
              <a:off x="8754422" y="234453"/>
              <a:ext cx="545603" cy="472615"/>
            </a:xfrm>
            <a:prstGeom prst="rect">
              <a:avLst/>
            </a:prstGeom>
            <a:noFill/>
            <a:ln>
              <a:noFill/>
            </a:ln>
          </p:spPr>
        </p:pic>
        <p:grpSp>
          <p:nvGrpSpPr>
            <p:cNvPr id="169" name="Google Shape;169;p19"/>
            <p:cNvGrpSpPr/>
            <p:nvPr/>
          </p:nvGrpSpPr>
          <p:grpSpPr>
            <a:xfrm>
              <a:off x="200000" y="4182000"/>
              <a:ext cx="311752" cy="961500"/>
              <a:chOff x="200000" y="4182000"/>
              <a:chExt cx="311752" cy="961500"/>
            </a:xfrm>
          </p:grpSpPr>
          <p:sp>
            <p:nvSpPr>
              <p:cNvPr id="170" name="Google Shape;170;p19"/>
              <p:cNvSpPr/>
              <p:nvPr/>
            </p:nvSpPr>
            <p:spPr>
              <a:xfrm>
                <a:off x="289125" y="4182000"/>
                <a:ext cx="133500" cy="96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171" name="Google Shape;171;p19"/>
              <p:cNvPicPr preferRelativeResize="0"/>
              <p:nvPr/>
            </p:nvPicPr>
            <p:blipFill>
              <a:blip r:embed="rId3">
                <a:alphaModFix/>
              </a:blip>
              <a:stretch>
                <a:fillRect/>
              </a:stretch>
            </p:blipFill>
            <p:spPr>
              <a:xfrm>
                <a:off x="200000" y="4506876"/>
                <a:ext cx="311752" cy="311752"/>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4" name="Google Shape;174;p20"/>
          <p:cNvGrpSpPr/>
          <p:nvPr/>
        </p:nvGrpSpPr>
        <p:grpSpPr>
          <a:xfrm>
            <a:off x="8183725" y="-22677"/>
            <a:ext cx="960276" cy="1040390"/>
            <a:chOff x="8183725" y="-22677"/>
            <a:chExt cx="960276" cy="1040390"/>
          </a:xfrm>
        </p:grpSpPr>
        <p:pic>
          <p:nvPicPr>
            <p:cNvPr id="175" name="Google Shape;175;p20"/>
            <p:cNvPicPr preferRelativeResize="0"/>
            <p:nvPr/>
          </p:nvPicPr>
          <p:blipFill>
            <a:blip r:embed="rId2">
              <a:alphaModFix/>
            </a:blip>
            <a:stretch>
              <a:fillRect/>
            </a:stretch>
          </p:blipFill>
          <p:spPr>
            <a:xfrm rot="-5400000">
              <a:off x="8183962" y="-22914"/>
              <a:ext cx="959802" cy="960276"/>
            </a:xfrm>
            <a:prstGeom prst="rect">
              <a:avLst/>
            </a:prstGeom>
            <a:noFill/>
            <a:ln>
              <a:noFill/>
            </a:ln>
          </p:spPr>
        </p:pic>
        <p:sp>
          <p:nvSpPr>
            <p:cNvPr id="176" name="Google Shape;176;p20"/>
            <p:cNvSpPr/>
            <p:nvPr/>
          </p:nvSpPr>
          <p:spPr>
            <a:xfrm flipH="1">
              <a:off x="8672050" y="770213"/>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3982663" y="5724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 name="Google Shape;179;p21"/>
          <p:cNvSpPr txBox="1">
            <a:spLocks noGrp="1"/>
          </p:cNvSpPr>
          <p:nvPr>
            <p:ph type="subTitle" idx="1"/>
          </p:nvPr>
        </p:nvSpPr>
        <p:spPr>
          <a:xfrm>
            <a:off x="3982625" y="187387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1"/>
          <p:cNvSpPr txBox="1"/>
          <p:nvPr/>
        </p:nvSpPr>
        <p:spPr>
          <a:xfrm>
            <a:off x="3982675" y="3725325"/>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Cantarell"/>
                <a:ea typeface="Cantarell"/>
                <a:cs typeface="Cantarell"/>
                <a:sym typeface="Cantarell"/>
              </a:rPr>
              <a:t>CREDITS:</a:t>
            </a:r>
            <a:r>
              <a:rPr lang="en" sz="1000">
                <a:solidFill>
                  <a:schemeClr val="dk1"/>
                </a:solidFill>
                <a:latin typeface="Cantarell"/>
                <a:ea typeface="Cantarell"/>
                <a:cs typeface="Cantarell"/>
                <a:sym typeface="Cantarell"/>
              </a:rPr>
              <a:t> This presentation template was created by </a:t>
            </a:r>
            <a:r>
              <a:rPr lang="en" sz="1000" b="1" u="sng">
                <a:solidFill>
                  <a:schemeClr val="dk1"/>
                </a:solidFill>
                <a:latin typeface="Cantarell"/>
                <a:ea typeface="Cantarell"/>
                <a:cs typeface="Cantarell"/>
                <a:sym typeface="Cantarell"/>
                <a:hlinkClick r:id="rId2">
                  <a:extLst>
                    <a:ext uri="{A12FA001-AC4F-418D-AE19-62706E023703}">
                      <ahyp:hlinkClr xmlns:ahyp="http://schemas.microsoft.com/office/drawing/2018/hyperlinkcolor" val="tx"/>
                    </a:ext>
                  </a:extLst>
                </a:hlinkClick>
              </a:rPr>
              <a:t>Slidesgo</a:t>
            </a:r>
            <a:r>
              <a:rPr lang="en" sz="1000">
                <a:solidFill>
                  <a:schemeClr val="dk1"/>
                </a:solidFill>
                <a:latin typeface="Cantarell"/>
                <a:ea typeface="Cantarell"/>
                <a:cs typeface="Cantarell"/>
                <a:sym typeface="Cantarell"/>
              </a:rPr>
              <a:t>, and includes icons by </a:t>
            </a:r>
            <a:r>
              <a:rPr lang="en" sz="1000" b="1" u="sng">
                <a:solidFill>
                  <a:schemeClr val="dk1"/>
                </a:solidFill>
                <a:latin typeface="Cantarell"/>
                <a:ea typeface="Cantarell"/>
                <a:cs typeface="Cantarell"/>
                <a:sym typeface="Cantarell"/>
                <a:hlinkClick r:id="rId3">
                  <a:extLst>
                    <a:ext uri="{A12FA001-AC4F-418D-AE19-62706E023703}">
                      <ahyp:hlinkClr xmlns:ahyp="http://schemas.microsoft.com/office/drawing/2018/hyperlinkcolor" val="tx"/>
                    </a:ext>
                  </a:extLst>
                </a:hlinkClick>
              </a:rPr>
              <a:t>Flaticon</a:t>
            </a:r>
            <a:r>
              <a:rPr lang="en" sz="1000">
                <a:solidFill>
                  <a:schemeClr val="dk1"/>
                </a:solidFill>
                <a:latin typeface="Cantarell"/>
                <a:ea typeface="Cantarell"/>
                <a:cs typeface="Cantarell"/>
                <a:sym typeface="Cantarell"/>
              </a:rPr>
              <a:t>, and infographics &amp; images by </a:t>
            </a:r>
            <a:r>
              <a:rPr lang="en" sz="1000" b="1" u="sng">
                <a:solidFill>
                  <a:schemeClr val="dk1"/>
                </a:solidFill>
                <a:latin typeface="Cantarell"/>
                <a:ea typeface="Cantarell"/>
                <a:cs typeface="Cantarell"/>
                <a:sym typeface="Cantarell"/>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Cantarell"/>
                <a:ea typeface="Cantarell"/>
                <a:cs typeface="Cantarell"/>
                <a:sym typeface="Cantarell"/>
              </a:rPr>
              <a:t> </a:t>
            </a:r>
            <a:endParaRPr sz="1000" b="1" u="sng">
              <a:solidFill>
                <a:schemeClr val="dk1"/>
              </a:solidFill>
              <a:latin typeface="Cantarell"/>
              <a:ea typeface="Cantarell"/>
              <a:cs typeface="Cantarell"/>
              <a:sym typeface="Cantare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1"/>
        <p:cNvGrpSpPr/>
        <p:nvPr/>
      </p:nvGrpSpPr>
      <p:grpSpPr>
        <a:xfrm>
          <a:off x="0" y="0"/>
          <a:ext cx="0" cy="0"/>
          <a:chOff x="0" y="0"/>
          <a:chExt cx="0" cy="0"/>
        </a:xfrm>
      </p:grpSpPr>
      <p:grpSp>
        <p:nvGrpSpPr>
          <p:cNvPr id="182" name="Google Shape;182;p22"/>
          <p:cNvGrpSpPr/>
          <p:nvPr/>
        </p:nvGrpSpPr>
        <p:grpSpPr>
          <a:xfrm>
            <a:off x="-151647" y="2220836"/>
            <a:ext cx="8933336" cy="3209837"/>
            <a:chOff x="-151647" y="2220836"/>
            <a:chExt cx="8933336" cy="3209837"/>
          </a:xfrm>
        </p:grpSpPr>
        <p:pic>
          <p:nvPicPr>
            <p:cNvPr id="183" name="Google Shape;183;p22"/>
            <p:cNvPicPr preferRelativeResize="0"/>
            <p:nvPr/>
          </p:nvPicPr>
          <p:blipFill rotWithShape="1">
            <a:blip r:embed="rId2">
              <a:alphaModFix/>
            </a:blip>
            <a:srcRect l="26524" b="57230"/>
            <a:stretch/>
          </p:blipFill>
          <p:spPr>
            <a:xfrm>
              <a:off x="-151647" y="4102550"/>
              <a:ext cx="2146876" cy="1328123"/>
            </a:xfrm>
            <a:prstGeom prst="rect">
              <a:avLst/>
            </a:prstGeom>
            <a:noFill/>
            <a:ln>
              <a:noFill/>
            </a:ln>
          </p:spPr>
        </p:pic>
        <p:grpSp>
          <p:nvGrpSpPr>
            <p:cNvPr id="184" name="Google Shape;184;p22"/>
            <p:cNvGrpSpPr/>
            <p:nvPr/>
          </p:nvGrpSpPr>
          <p:grpSpPr>
            <a:xfrm>
              <a:off x="8079865" y="2220836"/>
              <a:ext cx="701824" cy="701824"/>
              <a:chOff x="8079865" y="2220836"/>
              <a:chExt cx="701824" cy="701824"/>
            </a:xfrm>
          </p:grpSpPr>
          <p:pic>
            <p:nvPicPr>
              <p:cNvPr id="185" name="Google Shape;185;p22"/>
              <p:cNvPicPr preferRelativeResize="0"/>
              <p:nvPr/>
            </p:nvPicPr>
            <p:blipFill>
              <a:blip r:embed="rId3">
                <a:alphaModFix/>
              </a:blip>
              <a:stretch>
                <a:fillRect/>
              </a:stretch>
            </p:blipFill>
            <p:spPr>
              <a:xfrm rot="-5400000" flipH="1">
                <a:off x="8079865" y="2220836"/>
                <a:ext cx="701824" cy="701824"/>
              </a:xfrm>
              <a:prstGeom prst="rect">
                <a:avLst/>
              </a:prstGeom>
              <a:noFill/>
              <a:ln>
                <a:noFill/>
              </a:ln>
            </p:spPr>
          </p:pic>
          <p:sp>
            <p:nvSpPr>
              <p:cNvPr id="186" name="Google Shape;186;p22"/>
              <p:cNvSpPr/>
              <p:nvPr/>
            </p:nvSpPr>
            <p:spPr>
              <a:xfrm rot="5400000" flipH="1">
                <a:off x="8307025" y="2459259"/>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939788" y="2639800"/>
            <a:ext cx="3163500" cy="961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39788" y="1542200"/>
            <a:ext cx="1450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033413" y="883350"/>
            <a:ext cx="3205800" cy="3376800"/>
          </a:xfrm>
          <a:prstGeom prst="ellipse">
            <a:avLst/>
          </a:prstGeom>
          <a:noFill/>
          <a:ln>
            <a:noFill/>
          </a:ln>
        </p:spPr>
      </p:sp>
      <p:grpSp>
        <p:nvGrpSpPr>
          <p:cNvPr id="15" name="Google Shape;15;p3"/>
          <p:cNvGrpSpPr/>
          <p:nvPr/>
        </p:nvGrpSpPr>
        <p:grpSpPr>
          <a:xfrm>
            <a:off x="0" y="-310874"/>
            <a:ext cx="9293502" cy="5479700"/>
            <a:chOff x="0" y="-310874"/>
            <a:chExt cx="9293502" cy="5479700"/>
          </a:xfrm>
        </p:grpSpPr>
        <p:grpSp>
          <p:nvGrpSpPr>
            <p:cNvPr id="16" name="Google Shape;16;p3"/>
            <p:cNvGrpSpPr/>
            <p:nvPr/>
          </p:nvGrpSpPr>
          <p:grpSpPr>
            <a:xfrm>
              <a:off x="7683875" y="4434126"/>
              <a:ext cx="746900" cy="734700"/>
              <a:chOff x="7683875" y="4434126"/>
              <a:chExt cx="746900" cy="734700"/>
            </a:xfrm>
          </p:grpSpPr>
          <p:sp>
            <p:nvSpPr>
              <p:cNvPr id="17" name="Google Shape;17;p3"/>
              <p:cNvSpPr/>
              <p:nvPr/>
            </p:nvSpPr>
            <p:spPr>
              <a:xfrm flipH="1">
                <a:off x="7683875" y="4795425"/>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18" name="Google Shape;18;p3"/>
              <p:cNvPicPr preferRelativeResize="0"/>
              <p:nvPr/>
            </p:nvPicPr>
            <p:blipFill>
              <a:blip r:embed="rId2">
                <a:alphaModFix/>
              </a:blip>
              <a:stretch>
                <a:fillRect/>
              </a:stretch>
            </p:blipFill>
            <p:spPr>
              <a:xfrm flipH="1">
                <a:off x="7793653" y="4434126"/>
                <a:ext cx="637122" cy="734700"/>
              </a:xfrm>
              <a:prstGeom prst="rect">
                <a:avLst/>
              </a:prstGeom>
              <a:noFill/>
              <a:ln>
                <a:noFill/>
              </a:ln>
            </p:spPr>
          </p:pic>
        </p:grpSp>
        <p:grpSp>
          <p:nvGrpSpPr>
            <p:cNvPr id="19" name="Google Shape;19;p3"/>
            <p:cNvGrpSpPr/>
            <p:nvPr/>
          </p:nvGrpSpPr>
          <p:grpSpPr>
            <a:xfrm>
              <a:off x="0" y="3949700"/>
              <a:ext cx="734700" cy="1219119"/>
              <a:chOff x="0" y="3949700"/>
              <a:chExt cx="734700" cy="1219119"/>
            </a:xfrm>
          </p:grpSpPr>
          <p:sp>
            <p:nvSpPr>
              <p:cNvPr id="20" name="Google Shape;20;p3"/>
              <p:cNvSpPr/>
              <p:nvPr/>
            </p:nvSpPr>
            <p:spPr>
              <a:xfrm>
                <a:off x="422275" y="3949700"/>
                <a:ext cx="133500" cy="96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21" name="Google Shape;21;p3"/>
              <p:cNvPicPr preferRelativeResize="0"/>
              <p:nvPr/>
            </p:nvPicPr>
            <p:blipFill>
              <a:blip r:embed="rId3">
                <a:alphaModFix/>
              </a:blip>
              <a:stretch>
                <a:fillRect/>
              </a:stretch>
            </p:blipFill>
            <p:spPr>
              <a:xfrm>
                <a:off x="0" y="4434120"/>
                <a:ext cx="734700" cy="734700"/>
              </a:xfrm>
              <a:prstGeom prst="rect">
                <a:avLst/>
              </a:prstGeom>
              <a:noFill/>
              <a:ln>
                <a:noFill/>
              </a:ln>
            </p:spPr>
          </p:pic>
        </p:grpSp>
        <p:pic>
          <p:nvPicPr>
            <p:cNvPr id="22" name="Google Shape;22;p3"/>
            <p:cNvPicPr preferRelativeResize="0"/>
            <p:nvPr/>
          </p:nvPicPr>
          <p:blipFill rotWithShape="1">
            <a:blip r:embed="rId4">
              <a:alphaModFix/>
            </a:blip>
            <a:srcRect t="59721" r="48851"/>
            <a:stretch/>
          </p:blipFill>
          <p:spPr>
            <a:xfrm>
              <a:off x="7360625" y="-310874"/>
              <a:ext cx="1932877" cy="161767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7"/>
        <p:cNvGrpSpPr/>
        <p:nvPr/>
      </p:nvGrpSpPr>
      <p:grpSpPr>
        <a:xfrm>
          <a:off x="0" y="0"/>
          <a:ext cx="0" cy="0"/>
          <a:chOff x="0" y="0"/>
          <a:chExt cx="0" cy="0"/>
        </a:xfrm>
      </p:grpSpPr>
      <p:grpSp>
        <p:nvGrpSpPr>
          <p:cNvPr id="188" name="Google Shape;188;p23"/>
          <p:cNvGrpSpPr/>
          <p:nvPr/>
        </p:nvGrpSpPr>
        <p:grpSpPr>
          <a:xfrm flipH="1">
            <a:off x="-445664" y="539498"/>
            <a:ext cx="10526337" cy="4634438"/>
            <a:chOff x="-938814" y="509073"/>
            <a:chExt cx="10526337" cy="4634438"/>
          </a:xfrm>
        </p:grpSpPr>
        <p:grpSp>
          <p:nvGrpSpPr>
            <p:cNvPr id="189" name="Google Shape;189;p23"/>
            <p:cNvGrpSpPr/>
            <p:nvPr/>
          </p:nvGrpSpPr>
          <p:grpSpPr>
            <a:xfrm>
              <a:off x="-938814" y="3946953"/>
              <a:ext cx="1673502" cy="1196559"/>
              <a:chOff x="-938814" y="3946953"/>
              <a:chExt cx="1673502" cy="1196559"/>
            </a:xfrm>
          </p:grpSpPr>
          <p:pic>
            <p:nvPicPr>
              <p:cNvPr id="190" name="Google Shape;190;p23"/>
              <p:cNvPicPr preferRelativeResize="0"/>
              <p:nvPr/>
            </p:nvPicPr>
            <p:blipFill>
              <a:blip r:embed="rId2">
                <a:alphaModFix/>
              </a:blip>
              <a:stretch>
                <a:fillRect/>
              </a:stretch>
            </p:blipFill>
            <p:spPr>
              <a:xfrm rot="5400000">
                <a:off x="-194665" y="3202804"/>
                <a:ext cx="163752" cy="1652050"/>
              </a:xfrm>
              <a:prstGeom prst="rect">
                <a:avLst/>
              </a:prstGeom>
              <a:noFill/>
              <a:ln>
                <a:noFill/>
              </a:ln>
            </p:spPr>
          </p:pic>
          <p:pic>
            <p:nvPicPr>
              <p:cNvPr id="191" name="Google Shape;191;p23"/>
              <p:cNvPicPr preferRelativeResize="0"/>
              <p:nvPr/>
            </p:nvPicPr>
            <p:blipFill>
              <a:blip r:embed="rId3">
                <a:alphaModFix/>
              </a:blip>
              <a:stretch>
                <a:fillRect/>
              </a:stretch>
            </p:blipFill>
            <p:spPr>
              <a:xfrm rot="5400000" flipH="1">
                <a:off x="48778" y="4457601"/>
                <a:ext cx="637122" cy="734700"/>
              </a:xfrm>
              <a:prstGeom prst="rect">
                <a:avLst/>
              </a:prstGeom>
              <a:noFill/>
              <a:ln>
                <a:noFill/>
              </a:ln>
            </p:spPr>
          </p:pic>
        </p:grpSp>
        <p:grpSp>
          <p:nvGrpSpPr>
            <p:cNvPr id="192" name="Google Shape;192;p23"/>
            <p:cNvGrpSpPr/>
            <p:nvPr/>
          </p:nvGrpSpPr>
          <p:grpSpPr>
            <a:xfrm>
              <a:off x="8701426" y="509073"/>
              <a:ext cx="886098" cy="767552"/>
              <a:chOff x="8701426" y="509073"/>
              <a:chExt cx="886098" cy="767552"/>
            </a:xfrm>
          </p:grpSpPr>
          <p:pic>
            <p:nvPicPr>
              <p:cNvPr id="193" name="Google Shape;193;p23"/>
              <p:cNvPicPr preferRelativeResize="0"/>
              <p:nvPr/>
            </p:nvPicPr>
            <p:blipFill>
              <a:blip r:embed="rId4">
                <a:alphaModFix/>
              </a:blip>
              <a:stretch>
                <a:fillRect/>
              </a:stretch>
            </p:blipFill>
            <p:spPr>
              <a:xfrm>
                <a:off x="8701426" y="509073"/>
                <a:ext cx="886098" cy="767552"/>
              </a:xfrm>
              <a:prstGeom prst="rect">
                <a:avLst/>
              </a:prstGeom>
              <a:noFill/>
              <a:ln>
                <a:noFill/>
              </a:ln>
            </p:spPr>
          </p:pic>
          <p:sp>
            <p:nvSpPr>
              <p:cNvPr id="194" name="Google Shape;194;p23"/>
              <p:cNvSpPr/>
              <p:nvPr/>
            </p:nvSpPr>
            <p:spPr>
              <a:xfrm rot="5400000" flipH="1">
                <a:off x="8776150" y="881234"/>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grpSp>
        <p:nvGrpSpPr>
          <p:cNvPr id="31" name="Google Shape;31;p5"/>
          <p:cNvGrpSpPr/>
          <p:nvPr/>
        </p:nvGrpSpPr>
        <p:grpSpPr>
          <a:xfrm>
            <a:off x="-2" y="2750669"/>
            <a:ext cx="782874" cy="902784"/>
            <a:chOff x="-2" y="2750669"/>
            <a:chExt cx="782874" cy="902784"/>
          </a:xfrm>
        </p:grpSpPr>
        <p:pic>
          <p:nvPicPr>
            <p:cNvPr id="32" name="Google Shape;32;p5"/>
            <p:cNvPicPr preferRelativeResize="0"/>
            <p:nvPr/>
          </p:nvPicPr>
          <p:blipFill>
            <a:blip r:embed="rId2">
              <a:alphaModFix/>
            </a:blip>
            <a:stretch>
              <a:fillRect/>
            </a:stretch>
          </p:blipFill>
          <p:spPr>
            <a:xfrm>
              <a:off x="-2" y="2750669"/>
              <a:ext cx="782874" cy="902784"/>
            </a:xfrm>
            <a:prstGeom prst="rect">
              <a:avLst/>
            </a:prstGeom>
            <a:noFill/>
            <a:ln>
              <a:noFill/>
            </a:ln>
          </p:spPr>
        </p:pic>
        <p:sp>
          <p:nvSpPr>
            <p:cNvPr id="33" name="Google Shape;33;p5"/>
            <p:cNvSpPr/>
            <p:nvPr/>
          </p:nvSpPr>
          <p:spPr>
            <a:xfrm flipH="1">
              <a:off x="466250" y="2990200"/>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grpSp>
        <p:nvGrpSpPr>
          <p:cNvPr id="34" name="Google Shape;34;p5"/>
          <p:cNvGrpSpPr/>
          <p:nvPr/>
        </p:nvGrpSpPr>
        <p:grpSpPr>
          <a:xfrm>
            <a:off x="8339281" y="1508286"/>
            <a:ext cx="809816" cy="758926"/>
            <a:chOff x="8339281" y="1508286"/>
            <a:chExt cx="809816" cy="758926"/>
          </a:xfrm>
        </p:grpSpPr>
        <p:pic>
          <p:nvPicPr>
            <p:cNvPr id="35" name="Google Shape;35;p5"/>
            <p:cNvPicPr preferRelativeResize="0"/>
            <p:nvPr/>
          </p:nvPicPr>
          <p:blipFill>
            <a:blip r:embed="rId3">
              <a:alphaModFix/>
            </a:blip>
            <a:stretch>
              <a:fillRect/>
            </a:stretch>
          </p:blipFill>
          <p:spPr>
            <a:xfrm>
              <a:off x="8576400" y="1508286"/>
              <a:ext cx="572698" cy="572698"/>
            </a:xfrm>
            <a:prstGeom prst="rect">
              <a:avLst/>
            </a:prstGeom>
            <a:noFill/>
            <a:ln>
              <a:noFill/>
            </a:ln>
          </p:spPr>
        </p:pic>
        <p:sp>
          <p:nvSpPr>
            <p:cNvPr id="36" name="Google Shape;36;p5"/>
            <p:cNvSpPr/>
            <p:nvPr/>
          </p:nvSpPr>
          <p:spPr>
            <a:xfrm rot="1913183">
              <a:off x="8400057" y="1860194"/>
              <a:ext cx="367449" cy="335236"/>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sp>
        <p:nvSpPr>
          <p:cNvPr id="37" name="Google Shape;37;p5"/>
          <p:cNvSpPr txBox="1">
            <a:spLocks noGrp="1"/>
          </p:cNvSpPr>
          <p:nvPr>
            <p:ph type="title"/>
          </p:nvPr>
        </p:nvSpPr>
        <p:spPr>
          <a:xfrm>
            <a:off x="8724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5"/>
          <p:cNvSpPr txBox="1">
            <a:spLocks noGrp="1"/>
          </p:cNvSpPr>
          <p:nvPr>
            <p:ph type="subTitle" idx="1"/>
          </p:nvPr>
        </p:nvSpPr>
        <p:spPr>
          <a:xfrm>
            <a:off x="4923111" y="253802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238" y="253802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238" y="196436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1" name="Google Shape;41;p5"/>
          <p:cNvSpPr txBox="1">
            <a:spLocks noGrp="1"/>
          </p:cNvSpPr>
          <p:nvPr>
            <p:ph type="subTitle" idx="4"/>
          </p:nvPr>
        </p:nvSpPr>
        <p:spPr>
          <a:xfrm>
            <a:off x="4923113" y="1964365"/>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4" name="Google Shape;44;p6"/>
          <p:cNvGrpSpPr/>
          <p:nvPr/>
        </p:nvGrpSpPr>
        <p:grpSpPr>
          <a:xfrm>
            <a:off x="8596091" y="4443948"/>
            <a:ext cx="1033907" cy="767552"/>
            <a:chOff x="8596091" y="4443948"/>
            <a:chExt cx="1033907" cy="767552"/>
          </a:xfrm>
        </p:grpSpPr>
        <p:pic>
          <p:nvPicPr>
            <p:cNvPr id="45" name="Google Shape;45;p6"/>
            <p:cNvPicPr preferRelativeResize="0"/>
            <p:nvPr/>
          </p:nvPicPr>
          <p:blipFill>
            <a:blip r:embed="rId2">
              <a:alphaModFix/>
            </a:blip>
            <a:stretch>
              <a:fillRect/>
            </a:stretch>
          </p:blipFill>
          <p:spPr>
            <a:xfrm>
              <a:off x="8743901" y="4443948"/>
              <a:ext cx="886098" cy="767552"/>
            </a:xfrm>
            <a:prstGeom prst="rect">
              <a:avLst/>
            </a:prstGeom>
            <a:noFill/>
            <a:ln>
              <a:noFill/>
            </a:ln>
          </p:spPr>
        </p:pic>
        <p:sp>
          <p:nvSpPr>
            <p:cNvPr id="46" name="Google Shape;46;p6"/>
            <p:cNvSpPr/>
            <p:nvPr/>
          </p:nvSpPr>
          <p:spPr>
            <a:xfrm rot="3571071">
              <a:off x="8650061" y="4522973"/>
              <a:ext cx="367260" cy="335257"/>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1346500" y="1417575"/>
            <a:ext cx="3362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7"/>
          <p:cNvSpPr txBox="1">
            <a:spLocks noGrp="1"/>
          </p:cNvSpPr>
          <p:nvPr>
            <p:ph type="subTitle" idx="1"/>
          </p:nvPr>
        </p:nvSpPr>
        <p:spPr>
          <a:xfrm>
            <a:off x="1346500" y="2057300"/>
            <a:ext cx="3362400" cy="18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19800" y="1126225"/>
            <a:ext cx="7664700" cy="8073000"/>
          </a:xfrm>
          <a:prstGeom prst="pie">
            <a:avLst>
              <a:gd name="adj1" fmla="val 0"/>
              <a:gd name="adj2" fmla="val 16200000"/>
            </a:avLst>
          </a:prstGeom>
          <a:noFill/>
          <a:ln>
            <a:noFill/>
          </a:ln>
        </p:spPr>
      </p:sp>
      <p:grpSp>
        <p:nvGrpSpPr>
          <p:cNvPr id="51" name="Google Shape;51;p7"/>
          <p:cNvGrpSpPr/>
          <p:nvPr/>
        </p:nvGrpSpPr>
        <p:grpSpPr>
          <a:xfrm>
            <a:off x="270176" y="4375948"/>
            <a:ext cx="886098" cy="767552"/>
            <a:chOff x="270176" y="4375948"/>
            <a:chExt cx="886098" cy="767552"/>
          </a:xfrm>
        </p:grpSpPr>
        <p:sp>
          <p:nvSpPr>
            <p:cNvPr id="52" name="Google Shape;52;p7"/>
            <p:cNvSpPr/>
            <p:nvPr/>
          </p:nvSpPr>
          <p:spPr>
            <a:xfrm>
              <a:off x="830625" y="4636575"/>
              <a:ext cx="246300" cy="24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pic>
          <p:nvPicPr>
            <p:cNvPr id="53" name="Google Shape;53;p7"/>
            <p:cNvPicPr preferRelativeResize="0"/>
            <p:nvPr/>
          </p:nvPicPr>
          <p:blipFill>
            <a:blip r:embed="rId2">
              <a:alphaModFix/>
            </a:blip>
            <a:stretch>
              <a:fillRect/>
            </a:stretch>
          </p:blipFill>
          <p:spPr>
            <a:xfrm>
              <a:off x="270176" y="4375948"/>
              <a:ext cx="886098" cy="767552"/>
            </a:xfrm>
            <a:prstGeom prst="rect">
              <a:avLst/>
            </a:prstGeom>
            <a:noFill/>
            <a:ln>
              <a:noFill/>
            </a:ln>
          </p:spPr>
        </p:pic>
      </p:grpSp>
      <p:grpSp>
        <p:nvGrpSpPr>
          <p:cNvPr id="54" name="Google Shape;54;p7"/>
          <p:cNvGrpSpPr/>
          <p:nvPr/>
        </p:nvGrpSpPr>
        <p:grpSpPr>
          <a:xfrm>
            <a:off x="1" y="3"/>
            <a:ext cx="2590735" cy="1189824"/>
            <a:chOff x="1" y="3"/>
            <a:chExt cx="2590735" cy="1189824"/>
          </a:xfrm>
        </p:grpSpPr>
        <p:pic>
          <p:nvPicPr>
            <p:cNvPr id="55" name="Google Shape;55;p7"/>
            <p:cNvPicPr preferRelativeResize="0"/>
            <p:nvPr/>
          </p:nvPicPr>
          <p:blipFill>
            <a:blip r:embed="rId3">
              <a:alphaModFix/>
            </a:blip>
            <a:stretch>
              <a:fillRect/>
            </a:stretch>
          </p:blipFill>
          <p:spPr>
            <a:xfrm rot="5400000">
              <a:off x="1682835" y="-286521"/>
              <a:ext cx="163752" cy="1652050"/>
            </a:xfrm>
            <a:prstGeom prst="rect">
              <a:avLst/>
            </a:prstGeom>
            <a:noFill/>
            <a:ln>
              <a:noFill/>
            </a:ln>
          </p:spPr>
        </p:pic>
        <p:pic>
          <p:nvPicPr>
            <p:cNvPr id="56" name="Google Shape;56;p7"/>
            <p:cNvPicPr preferRelativeResize="0"/>
            <p:nvPr/>
          </p:nvPicPr>
          <p:blipFill>
            <a:blip r:embed="rId4">
              <a:alphaModFix/>
            </a:blip>
            <a:stretch>
              <a:fillRect/>
            </a:stretch>
          </p:blipFill>
          <p:spPr>
            <a:xfrm rot="5400000" flipH="1">
              <a:off x="289" y="-285"/>
              <a:ext cx="1189824" cy="11904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9" name="Google Shape;59;p8"/>
          <p:cNvPicPr preferRelativeResize="0"/>
          <p:nvPr/>
        </p:nvPicPr>
        <p:blipFill>
          <a:blip r:embed="rId2">
            <a:alphaModFix/>
          </a:blip>
          <a:stretch>
            <a:fillRect/>
          </a:stretch>
        </p:blipFill>
        <p:spPr>
          <a:xfrm>
            <a:off x="8571300" y="1884999"/>
            <a:ext cx="572698" cy="572698"/>
          </a:xfrm>
          <a:prstGeom prst="rect">
            <a:avLst/>
          </a:prstGeom>
          <a:noFill/>
          <a:ln>
            <a:noFill/>
          </a:ln>
        </p:spPr>
      </p:pic>
      <p:sp>
        <p:nvSpPr>
          <p:cNvPr id="60" name="Google Shape;60;p8"/>
          <p:cNvSpPr/>
          <p:nvPr/>
        </p:nvSpPr>
        <p:spPr>
          <a:xfrm rot="1913183">
            <a:off x="8381857" y="1729607"/>
            <a:ext cx="367449" cy="335236"/>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nvGrpSpPr>
          <p:cNvPr id="61" name="Google Shape;61;p8"/>
          <p:cNvGrpSpPr/>
          <p:nvPr/>
        </p:nvGrpSpPr>
        <p:grpSpPr>
          <a:xfrm rot="-5400000">
            <a:off x="-168123" y="4174311"/>
            <a:ext cx="701824" cy="701824"/>
            <a:chOff x="474802" y="345449"/>
            <a:chExt cx="701824" cy="701824"/>
          </a:xfrm>
        </p:grpSpPr>
        <p:pic>
          <p:nvPicPr>
            <p:cNvPr id="62" name="Google Shape;62;p8"/>
            <p:cNvPicPr preferRelativeResize="0"/>
            <p:nvPr/>
          </p:nvPicPr>
          <p:blipFill>
            <a:blip r:embed="rId3">
              <a:alphaModFix/>
            </a:blip>
            <a:stretch>
              <a:fillRect/>
            </a:stretch>
          </p:blipFill>
          <p:spPr>
            <a:xfrm rot="10800000" flipH="1">
              <a:off x="474802" y="345449"/>
              <a:ext cx="701824" cy="701824"/>
            </a:xfrm>
            <a:prstGeom prst="rect">
              <a:avLst/>
            </a:prstGeom>
            <a:noFill/>
            <a:ln>
              <a:noFill/>
            </a:ln>
          </p:spPr>
        </p:pic>
        <p:sp>
          <p:nvSpPr>
            <p:cNvPr id="63" name="Google Shape;63;p8"/>
            <p:cNvSpPr/>
            <p:nvPr/>
          </p:nvSpPr>
          <p:spPr>
            <a:xfrm flipH="1">
              <a:off x="713225" y="572613"/>
              <a:ext cx="247500" cy="24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ntarell"/>
                <a:ea typeface="Cantarell"/>
                <a:cs typeface="Cantarell"/>
                <a:sym typeface="Cantare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grpSp>
        <p:nvGrpSpPr>
          <p:cNvPr id="65" name="Google Shape;65;p9"/>
          <p:cNvGrpSpPr/>
          <p:nvPr/>
        </p:nvGrpSpPr>
        <p:grpSpPr>
          <a:xfrm>
            <a:off x="-415624" y="375753"/>
            <a:ext cx="9559612" cy="4767737"/>
            <a:chOff x="-415624" y="375753"/>
            <a:chExt cx="9559612" cy="4767737"/>
          </a:xfrm>
        </p:grpSpPr>
        <p:pic>
          <p:nvPicPr>
            <p:cNvPr id="66" name="Google Shape;66;p9"/>
            <p:cNvPicPr preferRelativeResize="0"/>
            <p:nvPr/>
          </p:nvPicPr>
          <p:blipFill>
            <a:blip r:embed="rId2">
              <a:alphaModFix/>
            </a:blip>
            <a:stretch>
              <a:fillRect/>
            </a:stretch>
          </p:blipFill>
          <p:spPr>
            <a:xfrm rot="5400000">
              <a:off x="382110" y="-368396"/>
              <a:ext cx="163752" cy="1652050"/>
            </a:xfrm>
            <a:prstGeom prst="rect">
              <a:avLst/>
            </a:prstGeom>
            <a:noFill/>
            <a:ln>
              <a:noFill/>
            </a:ln>
          </p:spPr>
        </p:pic>
        <p:pic>
          <p:nvPicPr>
            <p:cNvPr id="67" name="Google Shape;67;p9"/>
            <p:cNvPicPr preferRelativeResize="0"/>
            <p:nvPr/>
          </p:nvPicPr>
          <p:blipFill>
            <a:blip r:embed="rId3">
              <a:alphaModFix/>
            </a:blip>
            <a:stretch>
              <a:fillRect/>
            </a:stretch>
          </p:blipFill>
          <p:spPr>
            <a:xfrm>
              <a:off x="7954164" y="3953090"/>
              <a:ext cx="1189824" cy="1190400"/>
            </a:xfrm>
            <a:prstGeom prst="rect">
              <a:avLst/>
            </a:prstGeom>
            <a:noFill/>
            <a:ln>
              <a:noFill/>
            </a:ln>
          </p:spPr>
        </p:pic>
        <p:pic>
          <p:nvPicPr>
            <p:cNvPr id="68" name="Google Shape;68;p9"/>
            <p:cNvPicPr preferRelativeResize="0"/>
            <p:nvPr/>
          </p:nvPicPr>
          <p:blipFill>
            <a:blip r:embed="rId4">
              <a:alphaModFix/>
            </a:blip>
            <a:stretch>
              <a:fillRect/>
            </a:stretch>
          </p:blipFill>
          <p:spPr>
            <a:xfrm>
              <a:off x="-415624" y="3824598"/>
              <a:ext cx="886098" cy="767552"/>
            </a:xfrm>
            <a:prstGeom prst="rect">
              <a:avLst/>
            </a:prstGeom>
            <a:noFill/>
            <a:ln>
              <a:noFill/>
            </a:ln>
          </p:spPr>
        </p:pic>
        <p:pic>
          <p:nvPicPr>
            <p:cNvPr id="69" name="Google Shape;69;p9"/>
            <p:cNvPicPr preferRelativeResize="0"/>
            <p:nvPr/>
          </p:nvPicPr>
          <p:blipFill>
            <a:blip r:embed="rId5">
              <a:alphaModFix/>
            </a:blip>
            <a:stretch>
              <a:fillRect/>
            </a:stretch>
          </p:blipFill>
          <p:spPr>
            <a:xfrm>
              <a:off x="257300" y="3755476"/>
              <a:ext cx="311752" cy="311752"/>
            </a:xfrm>
            <a:prstGeom prst="rect">
              <a:avLst/>
            </a:prstGeom>
            <a:noFill/>
            <a:ln>
              <a:noFill/>
            </a:ln>
          </p:spPr>
        </p:pic>
      </p:grpSp>
      <p:sp>
        <p:nvSpPr>
          <p:cNvPr id="70" name="Google Shape;7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50" y="0"/>
            <a:ext cx="9144000" cy="5143500"/>
          </a:xfrm>
          <a:prstGeom prst="rect">
            <a:avLst/>
          </a:prstGeom>
          <a:noFill/>
          <a:ln>
            <a:noFill/>
          </a:ln>
        </p:spPr>
      </p:sp>
      <p:sp>
        <p:nvSpPr>
          <p:cNvPr id="74" name="Google Shape;74;p10"/>
          <p:cNvSpPr txBox="1">
            <a:spLocks noGrp="1"/>
          </p:cNvSpPr>
          <p:nvPr>
            <p:ph type="title"/>
          </p:nvPr>
        </p:nvSpPr>
        <p:spPr>
          <a:xfrm>
            <a:off x="713225" y="934275"/>
            <a:ext cx="2257200" cy="3200100"/>
          </a:xfrm>
          <a:prstGeom prst="rect">
            <a:avLst/>
          </a:prstGeom>
          <a:solidFill>
            <a:srgbClr val="FFFFFF">
              <a:alpha val="5000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300"/>
              <a:buNone/>
              <a:defRPr sz="24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Archivo"/>
              <a:buNone/>
              <a:defRPr sz="3300" b="1">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1pPr>
            <a:lvl2pPr marL="914400" lvl="1"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2pPr>
            <a:lvl3pPr marL="1371600" lvl="2"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3pPr>
            <a:lvl4pPr marL="1828800" lvl="3"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4pPr>
            <a:lvl5pPr marL="2286000" lvl="4"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5pPr>
            <a:lvl6pPr marL="2743200" lvl="5"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6pPr>
            <a:lvl7pPr marL="3200400" lvl="6"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7pPr>
            <a:lvl8pPr marL="3657600" lvl="7"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8pPr>
            <a:lvl9pPr marL="4114800" lvl="8" indent="-304800">
              <a:lnSpc>
                <a:spcPct val="100000"/>
              </a:lnSpc>
              <a:spcBef>
                <a:spcPts val="0"/>
              </a:spcBef>
              <a:spcAft>
                <a:spcPts val="0"/>
              </a:spcAft>
              <a:buClr>
                <a:schemeClr val="dk1"/>
              </a:buClr>
              <a:buSzPts val="1200"/>
              <a:buFont typeface="Cantarell"/>
              <a:buChar char="■"/>
              <a:defRPr sz="1200">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localhost:804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ctrTitle"/>
          </p:nvPr>
        </p:nvSpPr>
        <p:spPr>
          <a:xfrm>
            <a:off x="1018025" y="720424"/>
            <a:ext cx="3858900" cy="2589000"/>
          </a:xfrm>
          <a:prstGeom prst="rect">
            <a:avLst/>
          </a:prstGeom>
        </p:spPr>
        <p:txBody>
          <a:bodyPr spcFirstLastPara="1" wrap="square" lIns="91425" tIns="91425" rIns="91425" bIns="91425" anchor="b" anchorCtr="0">
            <a:noAutofit/>
          </a:bodyPr>
          <a:lstStyle/>
          <a:p>
            <a:r>
              <a:rPr lang="en">
                <a:solidFill>
                  <a:srgbClr val="F4C9FD"/>
                </a:solidFill>
              </a:rPr>
              <a:t>Legal</a:t>
            </a:r>
            <a:br>
              <a:rPr lang="en">
                <a:solidFill>
                  <a:schemeClr val="lt2"/>
                </a:solidFill>
              </a:rPr>
            </a:br>
            <a:r>
              <a:rPr lang="en"/>
              <a:t>Chatbot</a:t>
            </a:r>
          </a:p>
        </p:txBody>
      </p:sp>
      <p:sp>
        <p:nvSpPr>
          <p:cNvPr id="206" name="Google Shape;206;p27"/>
          <p:cNvSpPr txBox="1">
            <a:spLocks noGrp="1"/>
          </p:cNvSpPr>
          <p:nvPr>
            <p:ph type="subTitle" idx="1"/>
          </p:nvPr>
        </p:nvSpPr>
        <p:spPr>
          <a:xfrm>
            <a:off x="1018025" y="3738685"/>
            <a:ext cx="2812200" cy="740400"/>
          </a:xfrm>
          <a:prstGeom prst="rect">
            <a:avLst/>
          </a:prstGeom>
        </p:spPr>
        <p:txBody>
          <a:bodyPr spcFirstLastPara="1" wrap="square" lIns="91425" tIns="91425" rIns="91425" bIns="91425" anchor="t" anchorCtr="0">
            <a:noAutofit/>
          </a:bodyPr>
          <a:lstStyle/>
          <a:p>
            <a:pPr marL="0" indent="0"/>
            <a:r>
              <a:rPr lang="en"/>
              <a:t>Anitta Varghese</a:t>
            </a:r>
            <a:br>
              <a:rPr lang="en"/>
            </a:br>
            <a:r>
              <a:rPr lang="en"/>
              <a:t>Divya Kurava</a:t>
            </a:r>
            <a:br>
              <a:rPr lang="en"/>
            </a:br>
            <a:r>
              <a:rPr lang="en"/>
              <a:t>Kamruzzaman Kamrul</a:t>
            </a:r>
            <a:br>
              <a:rPr lang="en-US"/>
            </a:br>
            <a:r>
              <a:rPr lang="en"/>
              <a:t>Manoj Potnuru</a:t>
            </a:r>
          </a:p>
        </p:txBody>
      </p:sp>
      <p:pic>
        <p:nvPicPr>
          <p:cNvPr id="207" name="Google Shape;207;p27"/>
          <p:cNvPicPr preferRelativeResize="0"/>
          <p:nvPr/>
        </p:nvPicPr>
        <p:blipFill>
          <a:blip r:embed="rId3">
            <a:alphaModFix/>
          </a:blip>
          <a:stretch>
            <a:fillRect/>
          </a:stretch>
        </p:blipFill>
        <p:spPr>
          <a:xfrm>
            <a:off x="5543875" y="1317325"/>
            <a:ext cx="3600127" cy="3826176"/>
          </a:xfrm>
          <a:prstGeom prst="rect">
            <a:avLst/>
          </a:prstGeom>
          <a:noFill/>
          <a:ln>
            <a:noFill/>
          </a:ln>
        </p:spPr>
      </p:pic>
      <p:cxnSp>
        <p:nvCxnSpPr>
          <p:cNvPr id="208" name="Google Shape;208;p27"/>
          <p:cNvCxnSpPr/>
          <p:nvPr/>
        </p:nvCxnSpPr>
        <p:spPr>
          <a:xfrm>
            <a:off x="-23950" y="3498712"/>
            <a:ext cx="4214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52" name="Google Shape;354;p35">
            <a:extLst>
              <a:ext uri="{FF2B5EF4-FFF2-40B4-BE49-F238E27FC236}">
                <a16:creationId xmlns:a16="http://schemas.microsoft.com/office/drawing/2014/main" id="{905684C1-137C-E526-DEF4-1D01A000F985}"/>
              </a:ext>
            </a:extLst>
          </p:cNvPr>
          <p:cNvSpPr txBox="1">
            <a:spLocks/>
          </p:cNvSpPr>
          <p:nvPr/>
        </p:nvSpPr>
        <p:spPr>
          <a:xfrm>
            <a:off x="361410" y="212924"/>
            <a:ext cx="49535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Archivo"/>
              <a:buNone/>
              <a:defRPr sz="33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a:solidFill>
                  <a:schemeClr val="lt2"/>
                </a:solidFill>
              </a:rPr>
              <a:t>06 Document Processing</a:t>
            </a:r>
            <a:endParaRPr lang="en-US"/>
          </a:p>
        </p:txBody>
      </p:sp>
      <p:grpSp>
        <p:nvGrpSpPr>
          <p:cNvPr id="2" name="Group 1">
            <a:extLst>
              <a:ext uri="{FF2B5EF4-FFF2-40B4-BE49-F238E27FC236}">
                <a16:creationId xmlns:a16="http://schemas.microsoft.com/office/drawing/2014/main" id="{51DD260C-EF11-BEBE-8645-E219802DEBC4}"/>
              </a:ext>
            </a:extLst>
          </p:cNvPr>
          <p:cNvGrpSpPr/>
          <p:nvPr/>
        </p:nvGrpSpPr>
        <p:grpSpPr>
          <a:xfrm>
            <a:off x="2931060" y="939704"/>
            <a:ext cx="3281879" cy="3874432"/>
            <a:chOff x="5364178" y="409024"/>
            <a:chExt cx="3281879" cy="3874432"/>
          </a:xfrm>
        </p:grpSpPr>
        <p:grpSp>
          <p:nvGrpSpPr>
            <p:cNvPr id="30" name="Google Shape;367;p35">
              <a:extLst>
                <a:ext uri="{FF2B5EF4-FFF2-40B4-BE49-F238E27FC236}">
                  <a16:creationId xmlns:a16="http://schemas.microsoft.com/office/drawing/2014/main" id="{BA323AF5-D9B8-9D73-5352-978655038B24}"/>
                </a:ext>
              </a:extLst>
            </p:cNvPr>
            <p:cNvGrpSpPr/>
            <p:nvPr/>
          </p:nvGrpSpPr>
          <p:grpSpPr>
            <a:xfrm>
              <a:off x="6878453" y="409024"/>
              <a:ext cx="235014" cy="310006"/>
              <a:chOff x="4327349" y="4433712"/>
              <a:chExt cx="188888" cy="249161"/>
            </a:xfrm>
          </p:grpSpPr>
          <p:sp>
            <p:nvSpPr>
              <p:cNvPr id="31" name="Google Shape;368;p35">
                <a:extLst>
                  <a:ext uri="{FF2B5EF4-FFF2-40B4-BE49-F238E27FC236}">
                    <a16:creationId xmlns:a16="http://schemas.microsoft.com/office/drawing/2014/main" id="{5838E5D6-931A-8915-D40D-3219400DC25F}"/>
                  </a:ext>
                </a:extLst>
              </p:cNvPr>
              <p:cNvSpPr/>
              <p:nvPr/>
            </p:nvSpPr>
            <p:spPr>
              <a:xfrm>
                <a:off x="4327349" y="4433712"/>
                <a:ext cx="188888" cy="249161"/>
              </a:xfrm>
              <a:custGeom>
                <a:avLst/>
                <a:gdLst/>
                <a:ahLst/>
                <a:cxnLst/>
                <a:rect l="l" t="t" r="r" b="b"/>
                <a:pathLst>
                  <a:path w="188888" h="249161" extrusionOk="0">
                    <a:moveTo>
                      <a:pt x="176243" y="8610"/>
                    </a:moveTo>
                    <a:lnTo>
                      <a:pt x="68344" y="8610"/>
                    </a:lnTo>
                    <a:lnTo>
                      <a:pt x="68344" y="8341"/>
                    </a:lnTo>
                    <a:cubicBezTo>
                      <a:pt x="68344" y="3747"/>
                      <a:pt x="64604" y="0"/>
                      <a:pt x="60003" y="0"/>
                    </a:cubicBezTo>
                    <a:lnTo>
                      <a:pt x="34172" y="0"/>
                    </a:lnTo>
                    <a:cubicBezTo>
                      <a:pt x="29571" y="0"/>
                      <a:pt x="25831" y="3740"/>
                      <a:pt x="25831" y="8341"/>
                    </a:cubicBezTo>
                    <a:lnTo>
                      <a:pt x="25831" y="8610"/>
                    </a:lnTo>
                    <a:lnTo>
                      <a:pt x="12646" y="8610"/>
                    </a:lnTo>
                    <a:cubicBezTo>
                      <a:pt x="5671" y="8610"/>
                      <a:pt x="0" y="14281"/>
                      <a:pt x="0" y="21257"/>
                    </a:cubicBezTo>
                    <a:lnTo>
                      <a:pt x="0" y="236515"/>
                    </a:lnTo>
                    <a:cubicBezTo>
                      <a:pt x="0" y="243484"/>
                      <a:pt x="5671" y="249161"/>
                      <a:pt x="12646" y="249161"/>
                    </a:cubicBezTo>
                    <a:lnTo>
                      <a:pt x="176243" y="249161"/>
                    </a:lnTo>
                    <a:cubicBezTo>
                      <a:pt x="183218" y="249161"/>
                      <a:pt x="188889" y="243490"/>
                      <a:pt x="188889" y="236515"/>
                    </a:cubicBezTo>
                    <a:lnTo>
                      <a:pt x="188889" y="21257"/>
                    </a:lnTo>
                    <a:cubicBezTo>
                      <a:pt x="188889" y="14281"/>
                      <a:pt x="183218" y="8610"/>
                      <a:pt x="176243" y="8610"/>
                    </a:cubicBezTo>
                    <a:lnTo>
                      <a:pt x="176243" y="8610"/>
                    </a:lnTo>
                    <a:close/>
                    <a:moveTo>
                      <a:pt x="33903" y="8341"/>
                    </a:moveTo>
                    <a:cubicBezTo>
                      <a:pt x="33903" y="8193"/>
                      <a:pt x="34024" y="8072"/>
                      <a:pt x="34172" y="8072"/>
                    </a:cubicBezTo>
                    <a:lnTo>
                      <a:pt x="60003" y="8072"/>
                    </a:lnTo>
                    <a:cubicBezTo>
                      <a:pt x="60151" y="8072"/>
                      <a:pt x="60272" y="8193"/>
                      <a:pt x="60272" y="8341"/>
                    </a:cubicBezTo>
                    <a:lnTo>
                      <a:pt x="60272" y="57777"/>
                    </a:lnTo>
                    <a:lnTo>
                      <a:pt x="48891" y="52086"/>
                    </a:lnTo>
                    <a:cubicBezTo>
                      <a:pt x="48325" y="51803"/>
                      <a:pt x="47700" y="51662"/>
                      <a:pt x="47088" y="51662"/>
                    </a:cubicBezTo>
                    <a:cubicBezTo>
                      <a:pt x="46476" y="51662"/>
                      <a:pt x="45850" y="51803"/>
                      <a:pt x="45285" y="52086"/>
                    </a:cubicBezTo>
                    <a:lnTo>
                      <a:pt x="33903" y="57777"/>
                    </a:lnTo>
                    <a:lnTo>
                      <a:pt x="33903" y="8341"/>
                    </a:lnTo>
                    <a:close/>
                    <a:moveTo>
                      <a:pt x="180817" y="236515"/>
                    </a:moveTo>
                    <a:cubicBezTo>
                      <a:pt x="180817" y="239037"/>
                      <a:pt x="178765" y="241089"/>
                      <a:pt x="176243" y="241089"/>
                    </a:cubicBezTo>
                    <a:lnTo>
                      <a:pt x="12646" y="241089"/>
                    </a:lnTo>
                    <a:cubicBezTo>
                      <a:pt x="10124" y="241089"/>
                      <a:pt x="8072" y="239037"/>
                      <a:pt x="8072" y="236515"/>
                    </a:cubicBezTo>
                    <a:lnTo>
                      <a:pt x="8072" y="21257"/>
                    </a:lnTo>
                    <a:cubicBezTo>
                      <a:pt x="8072" y="18734"/>
                      <a:pt x="10124" y="16682"/>
                      <a:pt x="12646" y="16682"/>
                    </a:cubicBezTo>
                    <a:lnTo>
                      <a:pt x="25831" y="16682"/>
                    </a:lnTo>
                    <a:lnTo>
                      <a:pt x="25831" y="64308"/>
                    </a:lnTo>
                    <a:cubicBezTo>
                      <a:pt x="25831" y="65708"/>
                      <a:pt x="26557" y="67006"/>
                      <a:pt x="27748" y="67739"/>
                    </a:cubicBezTo>
                    <a:cubicBezTo>
                      <a:pt x="28939" y="68472"/>
                      <a:pt x="30425" y="68546"/>
                      <a:pt x="31677" y="67914"/>
                    </a:cubicBezTo>
                    <a:lnTo>
                      <a:pt x="47088" y="60205"/>
                    </a:lnTo>
                    <a:lnTo>
                      <a:pt x="62506" y="67914"/>
                    </a:lnTo>
                    <a:cubicBezTo>
                      <a:pt x="63077" y="68203"/>
                      <a:pt x="63696" y="68344"/>
                      <a:pt x="64308" y="68344"/>
                    </a:cubicBezTo>
                    <a:cubicBezTo>
                      <a:pt x="65048" y="68344"/>
                      <a:pt x="65781" y="68143"/>
                      <a:pt x="66427" y="67739"/>
                    </a:cubicBezTo>
                    <a:cubicBezTo>
                      <a:pt x="67618" y="67006"/>
                      <a:pt x="68344" y="65708"/>
                      <a:pt x="68344" y="64308"/>
                    </a:cubicBezTo>
                    <a:lnTo>
                      <a:pt x="68344" y="16682"/>
                    </a:lnTo>
                    <a:lnTo>
                      <a:pt x="176243" y="16682"/>
                    </a:lnTo>
                    <a:cubicBezTo>
                      <a:pt x="178765" y="16682"/>
                      <a:pt x="180817" y="18734"/>
                      <a:pt x="180817" y="21257"/>
                    </a:cubicBezTo>
                    <a:lnTo>
                      <a:pt x="180817" y="2365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69;p35">
                <a:extLst>
                  <a:ext uri="{FF2B5EF4-FFF2-40B4-BE49-F238E27FC236}">
                    <a16:creationId xmlns:a16="http://schemas.microsoft.com/office/drawing/2014/main" id="{1372B812-538C-69A0-D7F9-62AB9CE37938}"/>
                  </a:ext>
                </a:extLst>
              </p:cNvPr>
              <p:cNvSpPr/>
              <p:nvPr/>
            </p:nvSpPr>
            <p:spPr>
              <a:xfrm>
                <a:off x="4361791" y="4506899"/>
                <a:ext cx="120033" cy="124304"/>
              </a:xfrm>
              <a:custGeom>
                <a:avLst/>
                <a:gdLst/>
                <a:ahLst/>
                <a:cxnLst/>
                <a:rect l="l" t="t" r="r" b="b"/>
                <a:pathLst>
                  <a:path w="120033" h="124304" extrusionOk="0">
                    <a:moveTo>
                      <a:pt x="119986" y="81213"/>
                    </a:moveTo>
                    <a:cubicBezTo>
                      <a:pt x="119986" y="81172"/>
                      <a:pt x="119986" y="81139"/>
                      <a:pt x="119979" y="81098"/>
                    </a:cubicBezTo>
                    <a:cubicBezTo>
                      <a:pt x="119973" y="81018"/>
                      <a:pt x="119953" y="80937"/>
                      <a:pt x="119946" y="80856"/>
                    </a:cubicBezTo>
                    <a:cubicBezTo>
                      <a:pt x="119932" y="80802"/>
                      <a:pt x="119926" y="80749"/>
                      <a:pt x="119919" y="80688"/>
                    </a:cubicBezTo>
                    <a:cubicBezTo>
                      <a:pt x="119906" y="80634"/>
                      <a:pt x="119892" y="80581"/>
                      <a:pt x="119879" y="80527"/>
                    </a:cubicBezTo>
                    <a:cubicBezTo>
                      <a:pt x="119858" y="80446"/>
                      <a:pt x="119838" y="80365"/>
                      <a:pt x="119818" y="80291"/>
                    </a:cubicBezTo>
                    <a:cubicBezTo>
                      <a:pt x="119805" y="80258"/>
                      <a:pt x="119791" y="80224"/>
                      <a:pt x="119778" y="80184"/>
                    </a:cubicBezTo>
                    <a:cubicBezTo>
                      <a:pt x="119744" y="80089"/>
                      <a:pt x="119710" y="79995"/>
                      <a:pt x="119670" y="79908"/>
                    </a:cubicBezTo>
                    <a:cubicBezTo>
                      <a:pt x="119670" y="79901"/>
                      <a:pt x="119670" y="79894"/>
                      <a:pt x="119663" y="79888"/>
                    </a:cubicBezTo>
                    <a:lnTo>
                      <a:pt x="102792" y="41928"/>
                    </a:lnTo>
                    <a:lnTo>
                      <a:pt x="102792" y="38208"/>
                    </a:lnTo>
                    <a:lnTo>
                      <a:pt x="107367" y="38208"/>
                    </a:lnTo>
                    <a:cubicBezTo>
                      <a:pt x="109593" y="38208"/>
                      <a:pt x="111403" y="36399"/>
                      <a:pt x="111403" y="34172"/>
                    </a:cubicBezTo>
                    <a:cubicBezTo>
                      <a:pt x="111403" y="31939"/>
                      <a:pt x="109593" y="30136"/>
                      <a:pt x="107367" y="30136"/>
                    </a:cubicBezTo>
                    <a:lnTo>
                      <a:pt x="64046" y="30136"/>
                    </a:lnTo>
                    <a:lnTo>
                      <a:pt x="64046" y="24627"/>
                    </a:lnTo>
                    <a:cubicBezTo>
                      <a:pt x="69044" y="22938"/>
                      <a:pt x="72656" y="18203"/>
                      <a:pt x="72656" y="12646"/>
                    </a:cubicBezTo>
                    <a:cubicBezTo>
                      <a:pt x="72656" y="5671"/>
                      <a:pt x="66986" y="0"/>
                      <a:pt x="60010" y="0"/>
                    </a:cubicBezTo>
                    <a:cubicBezTo>
                      <a:pt x="53041" y="0"/>
                      <a:pt x="47364" y="5671"/>
                      <a:pt x="47364" y="12646"/>
                    </a:cubicBezTo>
                    <a:cubicBezTo>
                      <a:pt x="47364" y="18203"/>
                      <a:pt x="50976" y="22938"/>
                      <a:pt x="55974" y="24627"/>
                    </a:cubicBezTo>
                    <a:lnTo>
                      <a:pt x="55974" y="30136"/>
                    </a:lnTo>
                    <a:lnTo>
                      <a:pt x="12646" y="30136"/>
                    </a:lnTo>
                    <a:cubicBezTo>
                      <a:pt x="10420" y="30136"/>
                      <a:pt x="8610" y="31939"/>
                      <a:pt x="8610" y="34172"/>
                    </a:cubicBezTo>
                    <a:cubicBezTo>
                      <a:pt x="8610" y="36399"/>
                      <a:pt x="10420" y="38208"/>
                      <a:pt x="12646" y="38208"/>
                    </a:cubicBezTo>
                    <a:lnTo>
                      <a:pt x="17221" y="38208"/>
                    </a:lnTo>
                    <a:lnTo>
                      <a:pt x="17221" y="41928"/>
                    </a:lnTo>
                    <a:lnTo>
                      <a:pt x="350" y="79888"/>
                    </a:lnTo>
                    <a:cubicBezTo>
                      <a:pt x="343" y="79894"/>
                      <a:pt x="343" y="79901"/>
                      <a:pt x="336" y="79908"/>
                    </a:cubicBezTo>
                    <a:cubicBezTo>
                      <a:pt x="296" y="80002"/>
                      <a:pt x="262" y="80089"/>
                      <a:pt x="229" y="80184"/>
                    </a:cubicBezTo>
                    <a:cubicBezTo>
                      <a:pt x="215" y="80217"/>
                      <a:pt x="202" y="80251"/>
                      <a:pt x="188" y="80291"/>
                    </a:cubicBezTo>
                    <a:cubicBezTo>
                      <a:pt x="162" y="80365"/>
                      <a:pt x="141" y="80446"/>
                      <a:pt x="121" y="80527"/>
                    </a:cubicBezTo>
                    <a:cubicBezTo>
                      <a:pt x="108" y="80581"/>
                      <a:pt x="94" y="80634"/>
                      <a:pt x="81" y="80688"/>
                    </a:cubicBezTo>
                    <a:cubicBezTo>
                      <a:pt x="67" y="80742"/>
                      <a:pt x="61" y="80796"/>
                      <a:pt x="54" y="80856"/>
                    </a:cubicBezTo>
                    <a:cubicBezTo>
                      <a:pt x="40" y="80937"/>
                      <a:pt x="27" y="81018"/>
                      <a:pt x="20" y="81098"/>
                    </a:cubicBezTo>
                    <a:cubicBezTo>
                      <a:pt x="20" y="81139"/>
                      <a:pt x="14" y="81172"/>
                      <a:pt x="14" y="81213"/>
                    </a:cubicBezTo>
                    <a:cubicBezTo>
                      <a:pt x="7" y="81307"/>
                      <a:pt x="0" y="81408"/>
                      <a:pt x="0" y="81509"/>
                    </a:cubicBezTo>
                    <a:cubicBezTo>
                      <a:pt x="0" y="81516"/>
                      <a:pt x="0" y="81522"/>
                      <a:pt x="0" y="81529"/>
                    </a:cubicBezTo>
                    <a:cubicBezTo>
                      <a:pt x="0" y="90873"/>
                      <a:pt x="9539" y="98481"/>
                      <a:pt x="21257" y="98481"/>
                    </a:cubicBezTo>
                    <a:cubicBezTo>
                      <a:pt x="32975" y="98481"/>
                      <a:pt x="42514" y="90879"/>
                      <a:pt x="42514" y="81529"/>
                    </a:cubicBezTo>
                    <a:cubicBezTo>
                      <a:pt x="42514" y="81522"/>
                      <a:pt x="42514" y="81516"/>
                      <a:pt x="42514" y="81509"/>
                    </a:cubicBezTo>
                    <a:cubicBezTo>
                      <a:pt x="42514" y="81408"/>
                      <a:pt x="42507" y="81314"/>
                      <a:pt x="42500" y="81213"/>
                    </a:cubicBezTo>
                    <a:cubicBezTo>
                      <a:pt x="42500" y="81172"/>
                      <a:pt x="42500" y="81139"/>
                      <a:pt x="42493" y="81098"/>
                    </a:cubicBezTo>
                    <a:cubicBezTo>
                      <a:pt x="42487" y="81018"/>
                      <a:pt x="42473" y="80937"/>
                      <a:pt x="42460" y="80856"/>
                    </a:cubicBezTo>
                    <a:cubicBezTo>
                      <a:pt x="42453" y="80802"/>
                      <a:pt x="42446" y="80749"/>
                      <a:pt x="42433" y="80688"/>
                    </a:cubicBezTo>
                    <a:cubicBezTo>
                      <a:pt x="42419" y="80634"/>
                      <a:pt x="42406" y="80581"/>
                      <a:pt x="42392" y="80527"/>
                    </a:cubicBezTo>
                    <a:cubicBezTo>
                      <a:pt x="42372" y="80446"/>
                      <a:pt x="42352" y="80365"/>
                      <a:pt x="42325" y="80291"/>
                    </a:cubicBezTo>
                    <a:cubicBezTo>
                      <a:pt x="42318" y="80258"/>
                      <a:pt x="42305" y="80224"/>
                      <a:pt x="42292" y="80184"/>
                    </a:cubicBezTo>
                    <a:cubicBezTo>
                      <a:pt x="42258" y="80089"/>
                      <a:pt x="42224" y="79995"/>
                      <a:pt x="42184" y="79908"/>
                    </a:cubicBezTo>
                    <a:cubicBezTo>
                      <a:pt x="42184" y="79901"/>
                      <a:pt x="42177" y="79894"/>
                      <a:pt x="42177" y="79888"/>
                    </a:cubicBezTo>
                    <a:lnTo>
                      <a:pt x="25306" y="41928"/>
                    </a:lnTo>
                    <a:lnTo>
                      <a:pt x="25306" y="38208"/>
                    </a:lnTo>
                    <a:lnTo>
                      <a:pt x="55980" y="38208"/>
                    </a:lnTo>
                    <a:lnTo>
                      <a:pt x="55980" y="73847"/>
                    </a:lnTo>
                    <a:cubicBezTo>
                      <a:pt x="50983" y="75535"/>
                      <a:pt x="47370" y="80271"/>
                      <a:pt x="47370" y="85827"/>
                    </a:cubicBezTo>
                    <a:lnTo>
                      <a:pt x="47370" y="116233"/>
                    </a:lnTo>
                    <a:lnTo>
                      <a:pt x="38491" y="116233"/>
                    </a:lnTo>
                    <a:cubicBezTo>
                      <a:pt x="36264" y="116233"/>
                      <a:pt x="34455" y="118035"/>
                      <a:pt x="34455" y="120269"/>
                    </a:cubicBezTo>
                    <a:cubicBezTo>
                      <a:pt x="34455" y="122495"/>
                      <a:pt x="36264" y="124305"/>
                      <a:pt x="38491" y="124305"/>
                    </a:cubicBezTo>
                    <a:lnTo>
                      <a:pt x="81543" y="124305"/>
                    </a:lnTo>
                    <a:cubicBezTo>
                      <a:pt x="83776" y="124305"/>
                      <a:pt x="85579" y="122495"/>
                      <a:pt x="85579" y="120269"/>
                    </a:cubicBezTo>
                    <a:cubicBezTo>
                      <a:pt x="85579" y="118035"/>
                      <a:pt x="83776" y="116233"/>
                      <a:pt x="81543" y="116233"/>
                    </a:cubicBezTo>
                    <a:lnTo>
                      <a:pt x="72663" y="116233"/>
                    </a:lnTo>
                    <a:lnTo>
                      <a:pt x="72663" y="85827"/>
                    </a:lnTo>
                    <a:cubicBezTo>
                      <a:pt x="72663" y="80271"/>
                      <a:pt x="69051" y="75535"/>
                      <a:pt x="64053" y="73847"/>
                    </a:cubicBezTo>
                    <a:lnTo>
                      <a:pt x="64053" y="38208"/>
                    </a:lnTo>
                    <a:lnTo>
                      <a:pt x="94727" y="38208"/>
                    </a:lnTo>
                    <a:lnTo>
                      <a:pt x="94727" y="41928"/>
                    </a:lnTo>
                    <a:lnTo>
                      <a:pt x="77856" y="79888"/>
                    </a:lnTo>
                    <a:cubicBezTo>
                      <a:pt x="77849" y="79894"/>
                      <a:pt x="77849" y="79901"/>
                      <a:pt x="77849" y="79908"/>
                    </a:cubicBezTo>
                    <a:cubicBezTo>
                      <a:pt x="77809" y="80002"/>
                      <a:pt x="77776" y="80089"/>
                      <a:pt x="77742" y="80184"/>
                    </a:cubicBezTo>
                    <a:cubicBezTo>
                      <a:pt x="77728" y="80217"/>
                      <a:pt x="77715" y="80251"/>
                      <a:pt x="77701" y="80291"/>
                    </a:cubicBezTo>
                    <a:cubicBezTo>
                      <a:pt x="77675" y="80365"/>
                      <a:pt x="77654" y="80446"/>
                      <a:pt x="77641" y="80527"/>
                    </a:cubicBezTo>
                    <a:cubicBezTo>
                      <a:pt x="77627" y="80581"/>
                      <a:pt x="77607" y="80634"/>
                      <a:pt x="77601" y="80688"/>
                    </a:cubicBezTo>
                    <a:cubicBezTo>
                      <a:pt x="77594" y="80742"/>
                      <a:pt x="77580" y="80796"/>
                      <a:pt x="77574" y="80856"/>
                    </a:cubicBezTo>
                    <a:cubicBezTo>
                      <a:pt x="77560" y="80937"/>
                      <a:pt x="77547" y="81018"/>
                      <a:pt x="77540" y="81098"/>
                    </a:cubicBezTo>
                    <a:cubicBezTo>
                      <a:pt x="77540" y="81139"/>
                      <a:pt x="77540" y="81172"/>
                      <a:pt x="77533" y="81213"/>
                    </a:cubicBezTo>
                    <a:cubicBezTo>
                      <a:pt x="77520" y="81307"/>
                      <a:pt x="77520" y="81408"/>
                      <a:pt x="77520" y="81509"/>
                    </a:cubicBezTo>
                    <a:cubicBezTo>
                      <a:pt x="77520" y="81516"/>
                      <a:pt x="77520" y="81522"/>
                      <a:pt x="77520" y="81529"/>
                    </a:cubicBezTo>
                    <a:cubicBezTo>
                      <a:pt x="77520" y="90873"/>
                      <a:pt x="87059" y="98481"/>
                      <a:pt x="98776" y="98481"/>
                    </a:cubicBezTo>
                    <a:cubicBezTo>
                      <a:pt x="110501" y="98481"/>
                      <a:pt x="120033" y="90879"/>
                      <a:pt x="120033" y="81529"/>
                    </a:cubicBezTo>
                    <a:cubicBezTo>
                      <a:pt x="120033" y="81522"/>
                      <a:pt x="120033" y="81516"/>
                      <a:pt x="120033" y="81509"/>
                    </a:cubicBezTo>
                    <a:cubicBezTo>
                      <a:pt x="120006" y="81408"/>
                      <a:pt x="120000" y="81307"/>
                      <a:pt x="119986" y="81213"/>
                    </a:cubicBezTo>
                    <a:lnTo>
                      <a:pt x="119986" y="81213"/>
                    </a:lnTo>
                    <a:close/>
                    <a:moveTo>
                      <a:pt x="60003" y="8072"/>
                    </a:moveTo>
                    <a:cubicBezTo>
                      <a:pt x="62526" y="8072"/>
                      <a:pt x="64577" y="10124"/>
                      <a:pt x="64577" y="12646"/>
                    </a:cubicBezTo>
                    <a:cubicBezTo>
                      <a:pt x="64577" y="15169"/>
                      <a:pt x="62526" y="17221"/>
                      <a:pt x="60003" y="17221"/>
                    </a:cubicBezTo>
                    <a:cubicBezTo>
                      <a:pt x="57481" y="17221"/>
                      <a:pt x="55429" y="15169"/>
                      <a:pt x="55429" y="12646"/>
                    </a:cubicBezTo>
                    <a:cubicBezTo>
                      <a:pt x="55429" y="10124"/>
                      <a:pt x="57481" y="8072"/>
                      <a:pt x="60003" y="8072"/>
                    </a:cubicBezTo>
                    <a:lnTo>
                      <a:pt x="60003" y="8072"/>
                    </a:lnTo>
                    <a:close/>
                    <a:moveTo>
                      <a:pt x="21257" y="52718"/>
                    </a:moveTo>
                    <a:lnTo>
                      <a:pt x="32269" y="77493"/>
                    </a:lnTo>
                    <a:lnTo>
                      <a:pt x="10252" y="77493"/>
                    </a:lnTo>
                    <a:lnTo>
                      <a:pt x="21257" y="52718"/>
                    </a:lnTo>
                    <a:close/>
                    <a:moveTo>
                      <a:pt x="21257" y="90408"/>
                    </a:moveTo>
                    <a:cubicBezTo>
                      <a:pt x="16252" y="90408"/>
                      <a:pt x="11792" y="88411"/>
                      <a:pt x="9566" y="85565"/>
                    </a:cubicBezTo>
                    <a:lnTo>
                      <a:pt x="32948" y="85565"/>
                    </a:lnTo>
                    <a:cubicBezTo>
                      <a:pt x="30728" y="88411"/>
                      <a:pt x="26261" y="90408"/>
                      <a:pt x="21257" y="90408"/>
                    </a:cubicBezTo>
                    <a:lnTo>
                      <a:pt x="21257" y="90408"/>
                    </a:lnTo>
                    <a:close/>
                    <a:moveTo>
                      <a:pt x="64577" y="116239"/>
                    </a:moveTo>
                    <a:lnTo>
                      <a:pt x="55429" y="116239"/>
                    </a:lnTo>
                    <a:lnTo>
                      <a:pt x="55429" y="85834"/>
                    </a:lnTo>
                    <a:cubicBezTo>
                      <a:pt x="55429" y="83312"/>
                      <a:pt x="57481" y="81260"/>
                      <a:pt x="60003" y="81260"/>
                    </a:cubicBezTo>
                    <a:cubicBezTo>
                      <a:pt x="62526" y="81260"/>
                      <a:pt x="64577" y="83312"/>
                      <a:pt x="64577" y="85834"/>
                    </a:cubicBezTo>
                    <a:lnTo>
                      <a:pt x="64577" y="116239"/>
                    </a:lnTo>
                    <a:close/>
                    <a:moveTo>
                      <a:pt x="98750" y="52718"/>
                    </a:moveTo>
                    <a:lnTo>
                      <a:pt x="109762" y="77493"/>
                    </a:lnTo>
                    <a:lnTo>
                      <a:pt x="87745" y="77493"/>
                    </a:lnTo>
                    <a:lnTo>
                      <a:pt x="98750" y="52718"/>
                    </a:lnTo>
                    <a:close/>
                    <a:moveTo>
                      <a:pt x="98750" y="90408"/>
                    </a:moveTo>
                    <a:cubicBezTo>
                      <a:pt x="93745" y="90408"/>
                      <a:pt x="89285" y="88411"/>
                      <a:pt x="87059" y="85565"/>
                    </a:cubicBezTo>
                    <a:lnTo>
                      <a:pt x="110441" y="85565"/>
                    </a:lnTo>
                    <a:cubicBezTo>
                      <a:pt x="108214" y="88411"/>
                      <a:pt x="103754" y="90408"/>
                      <a:pt x="98750" y="90408"/>
                    </a:cubicBezTo>
                    <a:lnTo>
                      <a:pt x="98750" y="904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1109;p54">
              <a:extLst>
                <a:ext uri="{FF2B5EF4-FFF2-40B4-BE49-F238E27FC236}">
                  <a16:creationId xmlns:a16="http://schemas.microsoft.com/office/drawing/2014/main" id="{490E2225-B518-498B-8DCD-488C3D352CB8}"/>
                </a:ext>
              </a:extLst>
            </p:cNvPr>
            <p:cNvGrpSpPr/>
            <p:nvPr/>
          </p:nvGrpSpPr>
          <p:grpSpPr>
            <a:xfrm rot="5400000">
              <a:off x="6900757" y="1284541"/>
              <a:ext cx="101077" cy="107645"/>
              <a:chOff x="4811425" y="2065025"/>
              <a:chExt cx="41500" cy="44200"/>
            </a:xfrm>
          </p:grpSpPr>
          <p:sp>
            <p:nvSpPr>
              <p:cNvPr id="34" name="Google Shape;1110;p54">
                <a:extLst>
                  <a:ext uri="{FF2B5EF4-FFF2-40B4-BE49-F238E27FC236}">
                    <a16:creationId xmlns:a16="http://schemas.microsoft.com/office/drawing/2014/main" id="{DC6091E6-3B1E-CD54-6B55-17F48A39D05B}"/>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1;p54">
                <a:extLst>
                  <a:ext uri="{FF2B5EF4-FFF2-40B4-BE49-F238E27FC236}">
                    <a16:creationId xmlns:a16="http://schemas.microsoft.com/office/drawing/2014/main" id="{42360693-6D27-1F2A-2914-1E884B56CFDE}"/>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09;p54">
              <a:extLst>
                <a:ext uri="{FF2B5EF4-FFF2-40B4-BE49-F238E27FC236}">
                  <a16:creationId xmlns:a16="http://schemas.microsoft.com/office/drawing/2014/main" id="{A782E2C1-13DC-B7A2-9039-3502C0A8533B}"/>
                </a:ext>
              </a:extLst>
            </p:cNvPr>
            <p:cNvGrpSpPr/>
            <p:nvPr/>
          </p:nvGrpSpPr>
          <p:grpSpPr>
            <a:xfrm rot="5400000">
              <a:off x="6894867" y="1883030"/>
              <a:ext cx="101077" cy="107645"/>
              <a:chOff x="4811425" y="2065025"/>
              <a:chExt cx="41500" cy="44200"/>
            </a:xfrm>
          </p:grpSpPr>
          <p:sp>
            <p:nvSpPr>
              <p:cNvPr id="37" name="Google Shape;1110;p54">
                <a:extLst>
                  <a:ext uri="{FF2B5EF4-FFF2-40B4-BE49-F238E27FC236}">
                    <a16:creationId xmlns:a16="http://schemas.microsoft.com/office/drawing/2014/main" id="{C6779F9B-F42B-087F-549A-33793CE59BC5}"/>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1;p54">
                <a:extLst>
                  <a:ext uri="{FF2B5EF4-FFF2-40B4-BE49-F238E27FC236}">
                    <a16:creationId xmlns:a16="http://schemas.microsoft.com/office/drawing/2014/main" id="{B14967D8-5D80-457D-CC1B-1FC4F4A96CBC}"/>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09;p54">
              <a:extLst>
                <a:ext uri="{FF2B5EF4-FFF2-40B4-BE49-F238E27FC236}">
                  <a16:creationId xmlns:a16="http://schemas.microsoft.com/office/drawing/2014/main" id="{13AFB155-A85E-8F0A-0E32-91D6DA8B2039}"/>
                </a:ext>
              </a:extLst>
            </p:cNvPr>
            <p:cNvGrpSpPr/>
            <p:nvPr/>
          </p:nvGrpSpPr>
          <p:grpSpPr>
            <a:xfrm rot="5400000">
              <a:off x="6891599" y="3062779"/>
              <a:ext cx="101077" cy="107645"/>
              <a:chOff x="4811425" y="2065025"/>
              <a:chExt cx="41500" cy="44200"/>
            </a:xfrm>
          </p:grpSpPr>
          <p:sp>
            <p:nvSpPr>
              <p:cNvPr id="43" name="Google Shape;1110;p54">
                <a:extLst>
                  <a:ext uri="{FF2B5EF4-FFF2-40B4-BE49-F238E27FC236}">
                    <a16:creationId xmlns:a16="http://schemas.microsoft.com/office/drawing/2014/main" id="{F3CB8299-9BD2-52AB-F91E-849F28D4C3DA}"/>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1;p54">
                <a:extLst>
                  <a:ext uri="{FF2B5EF4-FFF2-40B4-BE49-F238E27FC236}">
                    <a16:creationId xmlns:a16="http://schemas.microsoft.com/office/drawing/2014/main" id="{883CAC9D-B727-D33C-5919-A446E8DEEB2D}"/>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561;p43">
              <a:extLst>
                <a:ext uri="{FF2B5EF4-FFF2-40B4-BE49-F238E27FC236}">
                  <a16:creationId xmlns:a16="http://schemas.microsoft.com/office/drawing/2014/main" id="{8649E038-345A-8F3A-3FF8-94F0F8F660A9}"/>
                </a:ext>
              </a:extLst>
            </p:cNvPr>
            <p:cNvSpPr txBox="1"/>
            <p:nvPr/>
          </p:nvSpPr>
          <p:spPr>
            <a:xfrm>
              <a:off x="5676588" y="916408"/>
              <a:ext cx="2574808" cy="295438"/>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Document is split into Chunks</a:t>
              </a:r>
              <a:endParaRPr sz="1000">
                <a:solidFill>
                  <a:schemeClr val="dk1"/>
                </a:solidFill>
                <a:latin typeface="Cantarell"/>
                <a:ea typeface="Cantarell"/>
                <a:cs typeface="Cantarell"/>
                <a:sym typeface="Cantarell"/>
              </a:endParaRPr>
            </a:p>
          </p:txBody>
        </p:sp>
        <p:sp>
          <p:nvSpPr>
            <p:cNvPr id="46" name="Google Shape;561;p43">
              <a:extLst>
                <a:ext uri="{FF2B5EF4-FFF2-40B4-BE49-F238E27FC236}">
                  <a16:creationId xmlns:a16="http://schemas.microsoft.com/office/drawing/2014/main" id="{D0B5C1BA-992F-8438-19E7-7BD545936AD0}"/>
                </a:ext>
              </a:extLst>
            </p:cNvPr>
            <p:cNvSpPr txBox="1"/>
            <p:nvPr/>
          </p:nvSpPr>
          <p:spPr>
            <a:xfrm>
              <a:off x="5673625" y="1452208"/>
              <a:ext cx="2588736" cy="35824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Each Chunk is vectorized/Embedded using OpenAI service</a:t>
              </a:r>
              <a:endParaRPr sz="1000">
                <a:solidFill>
                  <a:schemeClr val="dk1"/>
                </a:solidFill>
                <a:latin typeface="Cantarell"/>
                <a:ea typeface="Cantarell"/>
                <a:cs typeface="Cantarell"/>
                <a:sym typeface="Cantarell"/>
              </a:endParaRPr>
            </a:p>
          </p:txBody>
        </p:sp>
        <p:sp>
          <p:nvSpPr>
            <p:cNvPr id="47" name="Google Shape;561;p43">
              <a:extLst>
                <a:ext uri="{FF2B5EF4-FFF2-40B4-BE49-F238E27FC236}">
                  <a16:creationId xmlns:a16="http://schemas.microsoft.com/office/drawing/2014/main" id="{F1E08C75-5261-C985-1003-AF19946A7158}"/>
                </a:ext>
              </a:extLst>
            </p:cNvPr>
            <p:cNvSpPr txBox="1"/>
            <p:nvPr/>
          </p:nvSpPr>
          <p:spPr>
            <a:xfrm>
              <a:off x="5689732" y="2034241"/>
              <a:ext cx="2574150" cy="320559"/>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Store Embeddings with Doc chunk ID in Graph DB using Neo4J</a:t>
              </a:r>
              <a:endParaRPr sz="1000">
                <a:solidFill>
                  <a:schemeClr val="dk1"/>
                </a:solidFill>
                <a:latin typeface="Cantarell"/>
                <a:ea typeface="Cantarell"/>
                <a:cs typeface="Cantarell"/>
                <a:sym typeface="Cantarell"/>
              </a:endParaRPr>
            </a:p>
          </p:txBody>
        </p:sp>
        <p:sp>
          <p:nvSpPr>
            <p:cNvPr id="48" name="Google Shape;561;p43">
              <a:extLst>
                <a:ext uri="{FF2B5EF4-FFF2-40B4-BE49-F238E27FC236}">
                  <a16:creationId xmlns:a16="http://schemas.microsoft.com/office/drawing/2014/main" id="{D212F87E-DDB9-67D3-FCE0-0193BACB56BF}"/>
                </a:ext>
              </a:extLst>
            </p:cNvPr>
            <p:cNvSpPr txBox="1"/>
            <p:nvPr/>
          </p:nvSpPr>
          <p:spPr>
            <a:xfrm>
              <a:off x="5705103" y="2536203"/>
              <a:ext cx="2568017" cy="496404"/>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To establish Relationship and introduce the Chunks to one another we use Cyphers</a:t>
              </a:r>
              <a:endParaRPr sz="1000">
                <a:solidFill>
                  <a:schemeClr val="dk1"/>
                </a:solidFill>
                <a:latin typeface="Cantarell"/>
                <a:ea typeface="Cantarell"/>
                <a:cs typeface="Cantarell"/>
                <a:sym typeface="Cantarell"/>
              </a:endParaRPr>
            </a:p>
          </p:txBody>
        </p:sp>
        <p:sp>
          <p:nvSpPr>
            <p:cNvPr id="53" name="Rectangle: Rounded Corners 52">
              <a:extLst>
                <a:ext uri="{FF2B5EF4-FFF2-40B4-BE49-F238E27FC236}">
                  <a16:creationId xmlns:a16="http://schemas.microsoft.com/office/drawing/2014/main" id="{0F6F59AC-2D09-3ACA-5BF9-78DB06F9F5D0}"/>
                </a:ext>
              </a:extLst>
            </p:cNvPr>
            <p:cNvSpPr/>
            <p:nvPr/>
          </p:nvSpPr>
          <p:spPr>
            <a:xfrm>
              <a:off x="5364178" y="3300227"/>
              <a:ext cx="3281879" cy="983229"/>
            </a:xfrm>
            <a:prstGeom prst="roundRect">
              <a:avLst/>
            </a:prstGeom>
            <a:solidFill>
              <a:srgbClr val="F4C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CREATE VECTOR INDEX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case_chunks</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IF NOT EXISTS</a:t>
              </a:r>
            </a:p>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FOR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c:Chunk</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ON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c.textEmbedding</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a:t>
              </a:r>
            </a:p>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OPTIONS {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indexConfig</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a:t>
              </a:r>
            </a:p>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vector.dimensions</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1536,</a:t>
              </a:r>
            </a:p>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a:t>
              </a:r>
              <a:r>
                <a:rPr kumimoji="0" lang="en-US" sz="1000" b="0" i="0" u="none" strike="noStrike" kern="0" cap="none" spc="0" normalizeH="0" baseline="0" noProof="0" err="1">
                  <a:ln>
                    <a:noFill/>
                  </a:ln>
                  <a:solidFill>
                    <a:schemeClr val="bg1">
                      <a:lumMod val="50000"/>
                    </a:schemeClr>
                  </a:solidFill>
                  <a:effectLst/>
                  <a:uLnTx/>
                  <a:uFillTx/>
                  <a:latin typeface="Cantarell"/>
                  <a:sym typeface="Cantarell"/>
                </a:rPr>
                <a:t>vector.similarity_function</a:t>
              </a: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'cosine'    </a:t>
              </a:r>
            </a:p>
            <a:p>
              <a:pPr marL="457200" marR="0" lvl="0" indent="-304800" algn="l" defTabSz="914400" rtl="0" eaLnBrk="1" fontAlgn="auto" latinLnBrk="0" hangingPunct="1">
                <a:lnSpc>
                  <a:spcPct val="100000"/>
                </a:lnSpc>
                <a:spcBef>
                  <a:spcPts val="0"/>
                </a:spcBef>
                <a:spcAft>
                  <a:spcPts val="0"/>
                </a:spcAft>
                <a:buClr>
                  <a:srgbClr val="FFFFFF"/>
                </a:buClr>
                <a:buSzPts val="1200"/>
                <a:buFont typeface="Cantarell"/>
                <a:buNone/>
                <a:tabLst/>
                <a:defRPr/>
              </a:pPr>
              <a:r>
                <a:rPr kumimoji="0" lang="en-US" sz="1000" b="0" i="0" u="none" strike="noStrike" kern="0" cap="none" spc="0" normalizeH="0" baseline="0" noProof="0">
                  <a:ln>
                    <a:noFill/>
                  </a:ln>
                  <a:solidFill>
                    <a:schemeClr val="bg1">
                      <a:lumMod val="50000"/>
                    </a:schemeClr>
                  </a:solidFill>
                  <a:effectLst/>
                  <a:uLnTx/>
                  <a:uFillTx/>
                  <a:latin typeface="Cantarell"/>
                  <a:sym typeface="Cantarell"/>
                </a:rPr>
                <a:t>     }}</a:t>
              </a:r>
            </a:p>
          </p:txBody>
        </p:sp>
      </p:grpSp>
    </p:spTree>
    <p:extLst>
      <p:ext uri="{BB962C8B-B14F-4D97-AF65-F5344CB8AC3E}">
        <p14:creationId xmlns:p14="http://schemas.microsoft.com/office/powerpoint/2010/main" val="379753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C755-D164-856F-AF9E-19081522A806}"/>
              </a:ext>
            </a:extLst>
          </p:cNvPr>
          <p:cNvSpPr>
            <a:spLocks noGrp="1"/>
          </p:cNvSpPr>
          <p:nvPr>
            <p:ph type="title"/>
          </p:nvPr>
        </p:nvSpPr>
        <p:spPr>
          <a:xfrm>
            <a:off x="872400" y="406977"/>
            <a:ext cx="3250564" cy="572700"/>
          </a:xfrm>
        </p:spPr>
        <p:txBody>
          <a:bodyPr/>
          <a:lstStyle/>
          <a:p>
            <a:r>
              <a:rPr lang="en-US">
                <a:solidFill>
                  <a:schemeClr val="tx2"/>
                </a:solidFill>
              </a:rPr>
              <a:t>07 Cypher</a:t>
            </a:r>
            <a:endParaRPr lang="en-US"/>
          </a:p>
        </p:txBody>
      </p:sp>
      <p:pic>
        <p:nvPicPr>
          <p:cNvPr id="4102" name="Picture 6" descr="Neo4J Interview Questions and Answers-(2024)">
            <a:extLst>
              <a:ext uri="{FF2B5EF4-FFF2-40B4-BE49-F238E27FC236}">
                <a16:creationId xmlns:a16="http://schemas.microsoft.com/office/drawing/2014/main" id="{6F8F7146-562D-D483-D08B-C5031FD69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707" y="631373"/>
            <a:ext cx="3895293" cy="16872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522E5CE-504D-57A8-019C-E7F8A8D73D6A}"/>
              </a:ext>
            </a:extLst>
          </p:cNvPr>
          <p:cNvSpPr txBox="1"/>
          <p:nvPr/>
        </p:nvSpPr>
        <p:spPr>
          <a:xfrm>
            <a:off x="872400" y="1249099"/>
            <a:ext cx="4287429" cy="3108543"/>
          </a:xfrm>
          <a:prstGeom prst="rect">
            <a:avLst/>
          </a:prstGeom>
          <a:noFill/>
        </p:spPr>
        <p:txBody>
          <a:bodyPr wrap="square">
            <a:spAutoFit/>
          </a:bodyPr>
          <a:lstStyle/>
          <a:p>
            <a:r>
              <a:rPr lang="en-US">
                <a:solidFill>
                  <a:schemeClr val="tx1"/>
                </a:solidFill>
                <a:latin typeface="Archivo"/>
              </a:rPr>
              <a:t>Cypher is a query language for graph databases, and it's specifically designed to work with data stored in the graph format. </a:t>
            </a:r>
          </a:p>
          <a:p>
            <a:endParaRPr lang="en-US">
              <a:solidFill>
                <a:schemeClr val="tx1"/>
              </a:solidFill>
              <a:latin typeface="Archivo"/>
            </a:endParaRPr>
          </a:p>
          <a:p>
            <a:r>
              <a:rPr lang="en-US">
                <a:solidFill>
                  <a:schemeClr val="tx1"/>
                </a:solidFill>
                <a:latin typeface="Archivo"/>
              </a:rPr>
              <a:t>The graph database executes the Cypher query and traverses the graph to find all nodes and relationships that match the specified pattern.</a:t>
            </a:r>
            <a:br>
              <a:rPr lang="en-US">
                <a:solidFill>
                  <a:schemeClr val="tx1"/>
                </a:solidFill>
                <a:latin typeface="Archivo"/>
              </a:rPr>
            </a:br>
            <a:br>
              <a:rPr lang="en-US">
                <a:solidFill>
                  <a:schemeClr val="tx1"/>
                </a:solidFill>
                <a:latin typeface="Archivo"/>
              </a:rPr>
            </a:br>
            <a:r>
              <a:rPr lang="en-US">
                <a:solidFill>
                  <a:schemeClr val="tx1"/>
                </a:solidFill>
                <a:latin typeface="Archivo"/>
              </a:rPr>
              <a:t>Cypher can be used as part of the retrieval component in RAG. When you execute a Cypher query against a graph database, you're effectively retrieving relevant nodes and relationships from the graph that match the query criteria.</a:t>
            </a:r>
          </a:p>
          <a:p>
            <a:endParaRPr lang="en-US">
              <a:solidFill>
                <a:schemeClr val="tx1"/>
              </a:solidFill>
              <a:latin typeface="Archivo"/>
            </a:endParaRPr>
          </a:p>
        </p:txBody>
      </p:sp>
    </p:spTree>
    <p:extLst>
      <p:ext uri="{BB962C8B-B14F-4D97-AF65-F5344CB8AC3E}">
        <p14:creationId xmlns:p14="http://schemas.microsoft.com/office/powerpoint/2010/main" val="212251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34"/>
          <p:cNvSpPr txBox="1">
            <a:spLocks noGrp="1"/>
          </p:cNvSpPr>
          <p:nvPr>
            <p:ph type="title"/>
          </p:nvPr>
        </p:nvSpPr>
        <p:spPr>
          <a:xfrm>
            <a:off x="720000" y="289903"/>
            <a:ext cx="55909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08 Visualization</a:t>
            </a:r>
          </a:p>
        </p:txBody>
      </p:sp>
      <p:pic>
        <p:nvPicPr>
          <p:cNvPr id="9" name="Picture 2" descr="A diagram of a group of circles with text&#10;&#10;Description automatically generated">
            <a:extLst>
              <a:ext uri="{FF2B5EF4-FFF2-40B4-BE49-F238E27FC236}">
                <a16:creationId xmlns:a16="http://schemas.microsoft.com/office/drawing/2014/main" id="{07B16F20-A51C-5A69-764F-03568F6413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97"/>
          <a:stretch/>
        </p:blipFill>
        <p:spPr bwMode="auto">
          <a:xfrm>
            <a:off x="720428" y="976629"/>
            <a:ext cx="4001538" cy="3675176"/>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5414D9-28B9-3799-9928-A3C7A6C43481}"/>
              </a:ext>
            </a:extLst>
          </p:cNvPr>
          <p:cNvSpPr txBox="1"/>
          <p:nvPr/>
        </p:nvSpPr>
        <p:spPr>
          <a:xfrm>
            <a:off x="1740972" y="4736026"/>
            <a:ext cx="2953053" cy="276999"/>
          </a:xfrm>
          <a:prstGeom prst="rect">
            <a:avLst/>
          </a:prstGeom>
          <a:noFill/>
        </p:spPr>
        <p:txBody>
          <a:bodyPr wrap="none" rtlCol="0">
            <a:spAutoFit/>
          </a:bodyPr>
          <a:lstStyle/>
          <a:p>
            <a:r>
              <a:rPr lang="en-US" sz="1200">
                <a:solidFill>
                  <a:schemeClr val="tx1"/>
                </a:solidFill>
              </a:rPr>
              <a:t>Relationships established using Cypher  </a:t>
            </a:r>
          </a:p>
        </p:txBody>
      </p:sp>
      <p:pic>
        <p:nvPicPr>
          <p:cNvPr id="5" name="Picture 4" descr="A screenshot of a computer&#10;&#10;Description automatically generated">
            <a:extLst>
              <a:ext uri="{FF2B5EF4-FFF2-40B4-BE49-F238E27FC236}">
                <a16:creationId xmlns:a16="http://schemas.microsoft.com/office/drawing/2014/main" id="{2AD68190-F83E-765E-FD10-83ECB09A414D}"/>
              </a:ext>
            </a:extLst>
          </p:cNvPr>
          <p:cNvPicPr>
            <a:picLocks noChangeAspect="1"/>
          </p:cNvPicPr>
          <p:nvPr/>
        </p:nvPicPr>
        <p:blipFill rotWithShape="1">
          <a:blip r:embed="rId4"/>
          <a:srcRect l="14798" t="6837" r="35705" b="361"/>
          <a:stretch/>
        </p:blipFill>
        <p:spPr>
          <a:xfrm>
            <a:off x="4982983" y="972303"/>
            <a:ext cx="3851166" cy="36856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ircular pattern of pink and blue dots&#10;&#10;Description automatically generated">
            <a:extLst>
              <a:ext uri="{FF2B5EF4-FFF2-40B4-BE49-F238E27FC236}">
                <a16:creationId xmlns:a16="http://schemas.microsoft.com/office/drawing/2014/main" id="{05C58FF4-39C3-3F3A-29C5-FEEB77A74E1D}"/>
              </a:ext>
            </a:extLst>
          </p:cNvPr>
          <p:cNvPicPr>
            <a:picLocks noChangeAspect="1"/>
          </p:cNvPicPr>
          <p:nvPr/>
        </p:nvPicPr>
        <p:blipFill rotWithShape="1">
          <a:blip r:embed="rId2"/>
          <a:srcRect l="7398" r="132" b="171"/>
          <a:stretch/>
        </p:blipFill>
        <p:spPr>
          <a:xfrm>
            <a:off x="2620377" y="805114"/>
            <a:ext cx="4210127" cy="3497186"/>
          </a:xfrm>
          <a:prstGeom prst="rect">
            <a:avLst/>
          </a:prstGeom>
        </p:spPr>
      </p:pic>
    </p:spTree>
    <p:extLst>
      <p:ext uri="{BB962C8B-B14F-4D97-AF65-F5344CB8AC3E}">
        <p14:creationId xmlns:p14="http://schemas.microsoft.com/office/powerpoint/2010/main" val="259874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title"/>
          </p:nvPr>
        </p:nvSpPr>
        <p:spPr>
          <a:xfrm>
            <a:off x="646521" y="3876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09 Answer Retrieval</a:t>
            </a:r>
            <a:endParaRPr/>
          </a:p>
        </p:txBody>
      </p:sp>
      <p:grpSp>
        <p:nvGrpSpPr>
          <p:cNvPr id="35" name="Group 34">
            <a:extLst>
              <a:ext uri="{FF2B5EF4-FFF2-40B4-BE49-F238E27FC236}">
                <a16:creationId xmlns:a16="http://schemas.microsoft.com/office/drawing/2014/main" id="{EA53C8F1-2475-DC6B-DECA-3077695849EC}"/>
              </a:ext>
            </a:extLst>
          </p:cNvPr>
          <p:cNvGrpSpPr/>
          <p:nvPr/>
        </p:nvGrpSpPr>
        <p:grpSpPr>
          <a:xfrm>
            <a:off x="4059270" y="1017725"/>
            <a:ext cx="4648962" cy="3657600"/>
            <a:chOff x="3987832" y="905987"/>
            <a:chExt cx="4648962" cy="3657600"/>
          </a:xfrm>
        </p:grpSpPr>
        <p:pic>
          <p:nvPicPr>
            <p:cNvPr id="1026" name="Picture 2">
              <a:extLst>
                <a:ext uri="{FF2B5EF4-FFF2-40B4-BE49-F238E27FC236}">
                  <a16:creationId xmlns:a16="http://schemas.microsoft.com/office/drawing/2014/main" id="{8BB0EB13-7B3D-A02D-BF9E-FDA7EBE7E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72"/>
            <a:stretch/>
          </p:blipFill>
          <p:spPr bwMode="auto">
            <a:xfrm>
              <a:off x="3987832" y="905987"/>
              <a:ext cx="4648962"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AFBABF-80C7-510B-6C94-D68B137DE42D}"/>
                </a:ext>
              </a:extLst>
            </p:cNvPr>
            <p:cNvSpPr txBox="1">
              <a:spLocks/>
            </p:cNvSpPr>
            <p:nvPr/>
          </p:nvSpPr>
          <p:spPr>
            <a:xfrm>
              <a:off x="5238272" y="951307"/>
              <a:ext cx="1986000" cy="200055"/>
            </a:xfrm>
            <a:prstGeom prst="rect">
              <a:avLst/>
            </a:prstGeom>
            <a:solidFill>
              <a:schemeClr val="accent2"/>
            </a:solidFill>
          </p:spPr>
          <p:txBody>
            <a:bodyPr wrap="square" rtlCol="0">
              <a:spAutoFit/>
            </a:bodyPr>
            <a:lstStyle/>
            <a:p>
              <a:endParaRPr lang="en-US" sz="700"/>
            </a:p>
          </p:txBody>
        </p:sp>
      </p:grpSp>
      <p:sp>
        <p:nvSpPr>
          <p:cNvPr id="54" name="Subtitle 53">
            <a:extLst>
              <a:ext uri="{FF2B5EF4-FFF2-40B4-BE49-F238E27FC236}">
                <a16:creationId xmlns:a16="http://schemas.microsoft.com/office/drawing/2014/main" id="{2ADEDA32-5245-4934-F8B2-560BC9CE39EA}"/>
              </a:ext>
            </a:extLst>
          </p:cNvPr>
          <p:cNvSpPr>
            <a:spLocks noGrp="1"/>
          </p:cNvSpPr>
          <p:nvPr>
            <p:ph type="subTitle" idx="6"/>
          </p:nvPr>
        </p:nvSpPr>
        <p:spPr/>
        <p:txBody>
          <a:bodyPr/>
          <a:lstStyle/>
          <a:p>
            <a:endParaRPr lang="en-US"/>
          </a:p>
        </p:txBody>
      </p:sp>
      <p:grpSp>
        <p:nvGrpSpPr>
          <p:cNvPr id="4" name="Group 3">
            <a:extLst>
              <a:ext uri="{FF2B5EF4-FFF2-40B4-BE49-F238E27FC236}">
                <a16:creationId xmlns:a16="http://schemas.microsoft.com/office/drawing/2014/main" id="{080CA190-E3D0-F1D3-5152-91DF9E4A1B84}"/>
              </a:ext>
            </a:extLst>
          </p:cNvPr>
          <p:cNvGrpSpPr/>
          <p:nvPr/>
        </p:nvGrpSpPr>
        <p:grpSpPr>
          <a:xfrm>
            <a:off x="945790" y="1433560"/>
            <a:ext cx="2515864" cy="3072834"/>
            <a:chOff x="1157287" y="1195684"/>
            <a:chExt cx="1940719" cy="2580997"/>
          </a:xfrm>
        </p:grpSpPr>
        <p:grpSp>
          <p:nvGrpSpPr>
            <p:cNvPr id="367" name="Google Shape;367;p35"/>
            <p:cNvGrpSpPr/>
            <p:nvPr/>
          </p:nvGrpSpPr>
          <p:grpSpPr>
            <a:xfrm>
              <a:off x="2057703" y="1195684"/>
              <a:ext cx="235014" cy="310006"/>
              <a:chOff x="4327349" y="4433712"/>
              <a:chExt cx="188888" cy="249161"/>
            </a:xfrm>
          </p:grpSpPr>
          <p:sp>
            <p:nvSpPr>
              <p:cNvPr id="368" name="Google Shape;368;p35"/>
              <p:cNvSpPr/>
              <p:nvPr/>
            </p:nvSpPr>
            <p:spPr>
              <a:xfrm>
                <a:off x="4327349" y="4433712"/>
                <a:ext cx="188888" cy="249161"/>
              </a:xfrm>
              <a:custGeom>
                <a:avLst/>
                <a:gdLst/>
                <a:ahLst/>
                <a:cxnLst/>
                <a:rect l="l" t="t" r="r" b="b"/>
                <a:pathLst>
                  <a:path w="188888" h="249161" extrusionOk="0">
                    <a:moveTo>
                      <a:pt x="176243" y="8610"/>
                    </a:moveTo>
                    <a:lnTo>
                      <a:pt x="68344" y="8610"/>
                    </a:lnTo>
                    <a:lnTo>
                      <a:pt x="68344" y="8341"/>
                    </a:lnTo>
                    <a:cubicBezTo>
                      <a:pt x="68344" y="3747"/>
                      <a:pt x="64604" y="0"/>
                      <a:pt x="60003" y="0"/>
                    </a:cubicBezTo>
                    <a:lnTo>
                      <a:pt x="34172" y="0"/>
                    </a:lnTo>
                    <a:cubicBezTo>
                      <a:pt x="29571" y="0"/>
                      <a:pt x="25831" y="3740"/>
                      <a:pt x="25831" y="8341"/>
                    </a:cubicBezTo>
                    <a:lnTo>
                      <a:pt x="25831" y="8610"/>
                    </a:lnTo>
                    <a:lnTo>
                      <a:pt x="12646" y="8610"/>
                    </a:lnTo>
                    <a:cubicBezTo>
                      <a:pt x="5671" y="8610"/>
                      <a:pt x="0" y="14281"/>
                      <a:pt x="0" y="21257"/>
                    </a:cubicBezTo>
                    <a:lnTo>
                      <a:pt x="0" y="236515"/>
                    </a:lnTo>
                    <a:cubicBezTo>
                      <a:pt x="0" y="243484"/>
                      <a:pt x="5671" y="249161"/>
                      <a:pt x="12646" y="249161"/>
                    </a:cubicBezTo>
                    <a:lnTo>
                      <a:pt x="176243" y="249161"/>
                    </a:lnTo>
                    <a:cubicBezTo>
                      <a:pt x="183218" y="249161"/>
                      <a:pt x="188889" y="243490"/>
                      <a:pt x="188889" y="236515"/>
                    </a:cubicBezTo>
                    <a:lnTo>
                      <a:pt x="188889" y="21257"/>
                    </a:lnTo>
                    <a:cubicBezTo>
                      <a:pt x="188889" y="14281"/>
                      <a:pt x="183218" y="8610"/>
                      <a:pt x="176243" y="8610"/>
                    </a:cubicBezTo>
                    <a:lnTo>
                      <a:pt x="176243" y="8610"/>
                    </a:lnTo>
                    <a:close/>
                    <a:moveTo>
                      <a:pt x="33903" y="8341"/>
                    </a:moveTo>
                    <a:cubicBezTo>
                      <a:pt x="33903" y="8193"/>
                      <a:pt x="34024" y="8072"/>
                      <a:pt x="34172" y="8072"/>
                    </a:cubicBezTo>
                    <a:lnTo>
                      <a:pt x="60003" y="8072"/>
                    </a:lnTo>
                    <a:cubicBezTo>
                      <a:pt x="60151" y="8072"/>
                      <a:pt x="60272" y="8193"/>
                      <a:pt x="60272" y="8341"/>
                    </a:cubicBezTo>
                    <a:lnTo>
                      <a:pt x="60272" y="57777"/>
                    </a:lnTo>
                    <a:lnTo>
                      <a:pt x="48891" y="52086"/>
                    </a:lnTo>
                    <a:cubicBezTo>
                      <a:pt x="48325" y="51803"/>
                      <a:pt x="47700" y="51662"/>
                      <a:pt x="47088" y="51662"/>
                    </a:cubicBezTo>
                    <a:cubicBezTo>
                      <a:pt x="46476" y="51662"/>
                      <a:pt x="45850" y="51803"/>
                      <a:pt x="45285" y="52086"/>
                    </a:cubicBezTo>
                    <a:lnTo>
                      <a:pt x="33903" y="57777"/>
                    </a:lnTo>
                    <a:lnTo>
                      <a:pt x="33903" y="8341"/>
                    </a:lnTo>
                    <a:close/>
                    <a:moveTo>
                      <a:pt x="180817" y="236515"/>
                    </a:moveTo>
                    <a:cubicBezTo>
                      <a:pt x="180817" y="239037"/>
                      <a:pt x="178765" y="241089"/>
                      <a:pt x="176243" y="241089"/>
                    </a:cubicBezTo>
                    <a:lnTo>
                      <a:pt x="12646" y="241089"/>
                    </a:lnTo>
                    <a:cubicBezTo>
                      <a:pt x="10124" y="241089"/>
                      <a:pt x="8072" y="239037"/>
                      <a:pt x="8072" y="236515"/>
                    </a:cubicBezTo>
                    <a:lnTo>
                      <a:pt x="8072" y="21257"/>
                    </a:lnTo>
                    <a:cubicBezTo>
                      <a:pt x="8072" y="18734"/>
                      <a:pt x="10124" y="16682"/>
                      <a:pt x="12646" y="16682"/>
                    </a:cubicBezTo>
                    <a:lnTo>
                      <a:pt x="25831" y="16682"/>
                    </a:lnTo>
                    <a:lnTo>
                      <a:pt x="25831" y="64308"/>
                    </a:lnTo>
                    <a:cubicBezTo>
                      <a:pt x="25831" y="65708"/>
                      <a:pt x="26557" y="67006"/>
                      <a:pt x="27748" y="67739"/>
                    </a:cubicBezTo>
                    <a:cubicBezTo>
                      <a:pt x="28939" y="68472"/>
                      <a:pt x="30425" y="68546"/>
                      <a:pt x="31677" y="67914"/>
                    </a:cubicBezTo>
                    <a:lnTo>
                      <a:pt x="47088" y="60205"/>
                    </a:lnTo>
                    <a:lnTo>
                      <a:pt x="62506" y="67914"/>
                    </a:lnTo>
                    <a:cubicBezTo>
                      <a:pt x="63077" y="68203"/>
                      <a:pt x="63696" y="68344"/>
                      <a:pt x="64308" y="68344"/>
                    </a:cubicBezTo>
                    <a:cubicBezTo>
                      <a:pt x="65048" y="68344"/>
                      <a:pt x="65781" y="68143"/>
                      <a:pt x="66427" y="67739"/>
                    </a:cubicBezTo>
                    <a:cubicBezTo>
                      <a:pt x="67618" y="67006"/>
                      <a:pt x="68344" y="65708"/>
                      <a:pt x="68344" y="64308"/>
                    </a:cubicBezTo>
                    <a:lnTo>
                      <a:pt x="68344" y="16682"/>
                    </a:lnTo>
                    <a:lnTo>
                      <a:pt x="176243" y="16682"/>
                    </a:lnTo>
                    <a:cubicBezTo>
                      <a:pt x="178765" y="16682"/>
                      <a:pt x="180817" y="18734"/>
                      <a:pt x="180817" y="21257"/>
                    </a:cubicBezTo>
                    <a:lnTo>
                      <a:pt x="180817" y="2365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5"/>
              <p:cNvSpPr/>
              <p:nvPr/>
            </p:nvSpPr>
            <p:spPr>
              <a:xfrm>
                <a:off x="4361791" y="4506899"/>
                <a:ext cx="120033" cy="124304"/>
              </a:xfrm>
              <a:custGeom>
                <a:avLst/>
                <a:gdLst/>
                <a:ahLst/>
                <a:cxnLst/>
                <a:rect l="l" t="t" r="r" b="b"/>
                <a:pathLst>
                  <a:path w="120033" h="124304" extrusionOk="0">
                    <a:moveTo>
                      <a:pt x="119986" y="81213"/>
                    </a:moveTo>
                    <a:cubicBezTo>
                      <a:pt x="119986" y="81172"/>
                      <a:pt x="119986" y="81139"/>
                      <a:pt x="119979" y="81098"/>
                    </a:cubicBezTo>
                    <a:cubicBezTo>
                      <a:pt x="119973" y="81018"/>
                      <a:pt x="119953" y="80937"/>
                      <a:pt x="119946" y="80856"/>
                    </a:cubicBezTo>
                    <a:cubicBezTo>
                      <a:pt x="119932" y="80802"/>
                      <a:pt x="119926" y="80749"/>
                      <a:pt x="119919" y="80688"/>
                    </a:cubicBezTo>
                    <a:cubicBezTo>
                      <a:pt x="119906" y="80634"/>
                      <a:pt x="119892" y="80581"/>
                      <a:pt x="119879" y="80527"/>
                    </a:cubicBezTo>
                    <a:cubicBezTo>
                      <a:pt x="119858" y="80446"/>
                      <a:pt x="119838" y="80365"/>
                      <a:pt x="119818" y="80291"/>
                    </a:cubicBezTo>
                    <a:cubicBezTo>
                      <a:pt x="119805" y="80258"/>
                      <a:pt x="119791" y="80224"/>
                      <a:pt x="119778" y="80184"/>
                    </a:cubicBezTo>
                    <a:cubicBezTo>
                      <a:pt x="119744" y="80089"/>
                      <a:pt x="119710" y="79995"/>
                      <a:pt x="119670" y="79908"/>
                    </a:cubicBezTo>
                    <a:cubicBezTo>
                      <a:pt x="119670" y="79901"/>
                      <a:pt x="119670" y="79894"/>
                      <a:pt x="119663" y="79888"/>
                    </a:cubicBezTo>
                    <a:lnTo>
                      <a:pt x="102792" y="41928"/>
                    </a:lnTo>
                    <a:lnTo>
                      <a:pt x="102792" y="38208"/>
                    </a:lnTo>
                    <a:lnTo>
                      <a:pt x="107367" y="38208"/>
                    </a:lnTo>
                    <a:cubicBezTo>
                      <a:pt x="109593" y="38208"/>
                      <a:pt x="111403" y="36399"/>
                      <a:pt x="111403" y="34172"/>
                    </a:cubicBezTo>
                    <a:cubicBezTo>
                      <a:pt x="111403" y="31939"/>
                      <a:pt x="109593" y="30136"/>
                      <a:pt x="107367" y="30136"/>
                    </a:cubicBezTo>
                    <a:lnTo>
                      <a:pt x="64046" y="30136"/>
                    </a:lnTo>
                    <a:lnTo>
                      <a:pt x="64046" y="24627"/>
                    </a:lnTo>
                    <a:cubicBezTo>
                      <a:pt x="69044" y="22938"/>
                      <a:pt x="72656" y="18203"/>
                      <a:pt x="72656" y="12646"/>
                    </a:cubicBezTo>
                    <a:cubicBezTo>
                      <a:pt x="72656" y="5671"/>
                      <a:pt x="66986" y="0"/>
                      <a:pt x="60010" y="0"/>
                    </a:cubicBezTo>
                    <a:cubicBezTo>
                      <a:pt x="53041" y="0"/>
                      <a:pt x="47364" y="5671"/>
                      <a:pt x="47364" y="12646"/>
                    </a:cubicBezTo>
                    <a:cubicBezTo>
                      <a:pt x="47364" y="18203"/>
                      <a:pt x="50976" y="22938"/>
                      <a:pt x="55974" y="24627"/>
                    </a:cubicBezTo>
                    <a:lnTo>
                      <a:pt x="55974" y="30136"/>
                    </a:lnTo>
                    <a:lnTo>
                      <a:pt x="12646" y="30136"/>
                    </a:lnTo>
                    <a:cubicBezTo>
                      <a:pt x="10420" y="30136"/>
                      <a:pt x="8610" y="31939"/>
                      <a:pt x="8610" y="34172"/>
                    </a:cubicBezTo>
                    <a:cubicBezTo>
                      <a:pt x="8610" y="36399"/>
                      <a:pt x="10420" y="38208"/>
                      <a:pt x="12646" y="38208"/>
                    </a:cubicBezTo>
                    <a:lnTo>
                      <a:pt x="17221" y="38208"/>
                    </a:lnTo>
                    <a:lnTo>
                      <a:pt x="17221" y="41928"/>
                    </a:lnTo>
                    <a:lnTo>
                      <a:pt x="350" y="79888"/>
                    </a:lnTo>
                    <a:cubicBezTo>
                      <a:pt x="343" y="79894"/>
                      <a:pt x="343" y="79901"/>
                      <a:pt x="336" y="79908"/>
                    </a:cubicBezTo>
                    <a:cubicBezTo>
                      <a:pt x="296" y="80002"/>
                      <a:pt x="262" y="80089"/>
                      <a:pt x="229" y="80184"/>
                    </a:cubicBezTo>
                    <a:cubicBezTo>
                      <a:pt x="215" y="80217"/>
                      <a:pt x="202" y="80251"/>
                      <a:pt x="188" y="80291"/>
                    </a:cubicBezTo>
                    <a:cubicBezTo>
                      <a:pt x="162" y="80365"/>
                      <a:pt x="141" y="80446"/>
                      <a:pt x="121" y="80527"/>
                    </a:cubicBezTo>
                    <a:cubicBezTo>
                      <a:pt x="108" y="80581"/>
                      <a:pt x="94" y="80634"/>
                      <a:pt x="81" y="80688"/>
                    </a:cubicBezTo>
                    <a:cubicBezTo>
                      <a:pt x="67" y="80742"/>
                      <a:pt x="61" y="80796"/>
                      <a:pt x="54" y="80856"/>
                    </a:cubicBezTo>
                    <a:cubicBezTo>
                      <a:pt x="40" y="80937"/>
                      <a:pt x="27" y="81018"/>
                      <a:pt x="20" y="81098"/>
                    </a:cubicBezTo>
                    <a:cubicBezTo>
                      <a:pt x="20" y="81139"/>
                      <a:pt x="14" y="81172"/>
                      <a:pt x="14" y="81213"/>
                    </a:cubicBezTo>
                    <a:cubicBezTo>
                      <a:pt x="7" y="81307"/>
                      <a:pt x="0" y="81408"/>
                      <a:pt x="0" y="81509"/>
                    </a:cubicBezTo>
                    <a:cubicBezTo>
                      <a:pt x="0" y="81516"/>
                      <a:pt x="0" y="81522"/>
                      <a:pt x="0" y="81529"/>
                    </a:cubicBezTo>
                    <a:cubicBezTo>
                      <a:pt x="0" y="90873"/>
                      <a:pt x="9539" y="98481"/>
                      <a:pt x="21257" y="98481"/>
                    </a:cubicBezTo>
                    <a:cubicBezTo>
                      <a:pt x="32975" y="98481"/>
                      <a:pt x="42514" y="90879"/>
                      <a:pt x="42514" y="81529"/>
                    </a:cubicBezTo>
                    <a:cubicBezTo>
                      <a:pt x="42514" y="81522"/>
                      <a:pt x="42514" y="81516"/>
                      <a:pt x="42514" y="81509"/>
                    </a:cubicBezTo>
                    <a:cubicBezTo>
                      <a:pt x="42514" y="81408"/>
                      <a:pt x="42507" y="81314"/>
                      <a:pt x="42500" y="81213"/>
                    </a:cubicBezTo>
                    <a:cubicBezTo>
                      <a:pt x="42500" y="81172"/>
                      <a:pt x="42500" y="81139"/>
                      <a:pt x="42493" y="81098"/>
                    </a:cubicBezTo>
                    <a:cubicBezTo>
                      <a:pt x="42487" y="81018"/>
                      <a:pt x="42473" y="80937"/>
                      <a:pt x="42460" y="80856"/>
                    </a:cubicBezTo>
                    <a:cubicBezTo>
                      <a:pt x="42453" y="80802"/>
                      <a:pt x="42446" y="80749"/>
                      <a:pt x="42433" y="80688"/>
                    </a:cubicBezTo>
                    <a:cubicBezTo>
                      <a:pt x="42419" y="80634"/>
                      <a:pt x="42406" y="80581"/>
                      <a:pt x="42392" y="80527"/>
                    </a:cubicBezTo>
                    <a:cubicBezTo>
                      <a:pt x="42372" y="80446"/>
                      <a:pt x="42352" y="80365"/>
                      <a:pt x="42325" y="80291"/>
                    </a:cubicBezTo>
                    <a:cubicBezTo>
                      <a:pt x="42318" y="80258"/>
                      <a:pt x="42305" y="80224"/>
                      <a:pt x="42292" y="80184"/>
                    </a:cubicBezTo>
                    <a:cubicBezTo>
                      <a:pt x="42258" y="80089"/>
                      <a:pt x="42224" y="79995"/>
                      <a:pt x="42184" y="79908"/>
                    </a:cubicBezTo>
                    <a:cubicBezTo>
                      <a:pt x="42184" y="79901"/>
                      <a:pt x="42177" y="79894"/>
                      <a:pt x="42177" y="79888"/>
                    </a:cubicBezTo>
                    <a:lnTo>
                      <a:pt x="25306" y="41928"/>
                    </a:lnTo>
                    <a:lnTo>
                      <a:pt x="25306" y="38208"/>
                    </a:lnTo>
                    <a:lnTo>
                      <a:pt x="55980" y="38208"/>
                    </a:lnTo>
                    <a:lnTo>
                      <a:pt x="55980" y="73847"/>
                    </a:lnTo>
                    <a:cubicBezTo>
                      <a:pt x="50983" y="75535"/>
                      <a:pt x="47370" y="80271"/>
                      <a:pt x="47370" y="85827"/>
                    </a:cubicBezTo>
                    <a:lnTo>
                      <a:pt x="47370" y="116233"/>
                    </a:lnTo>
                    <a:lnTo>
                      <a:pt x="38491" y="116233"/>
                    </a:lnTo>
                    <a:cubicBezTo>
                      <a:pt x="36264" y="116233"/>
                      <a:pt x="34455" y="118035"/>
                      <a:pt x="34455" y="120269"/>
                    </a:cubicBezTo>
                    <a:cubicBezTo>
                      <a:pt x="34455" y="122495"/>
                      <a:pt x="36264" y="124305"/>
                      <a:pt x="38491" y="124305"/>
                    </a:cubicBezTo>
                    <a:lnTo>
                      <a:pt x="81543" y="124305"/>
                    </a:lnTo>
                    <a:cubicBezTo>
                      <a:pt x="83776" y="124305"/>
                      <a:pt x="85579" y="122495"/>
                      <a:pt x="85579" y="120269"/>
                    </a:cubicBezTo>
                    <a:cubicBezTo>
                      <a:pt x="85579" y="118035"/>
                      <a:pt x="83776" y="116233"/>
                      <a:pt x="81543" y="116233"/>
                    </a:cubicBezTo>
                    <a:lnTo>
                      <a:pt x="72663" y="116233"/>
                    </a:lnTo>
                    <a:lnTo>
                      <a:pt x="72663" y="85827"/>
                    </a:lnTo>
                    <a:cubicBezTo>
                      <a:pt x="72663" y="80271"/>
                      <a:pt x="69051" y="75535"/>
                      <a:pt x="64053" y="73847"/>
                    </a:cubicBezTo>
                    <a:lnTo>
                      <a:pt x="64053" y="38208"/>
                    </a:lnTo>
                    <a:lnTo>
                      <a:pt x="94727" y="38208"/>
                    </a:lnTo>
                    <a:lnTo>
                      <a:pt x="94727" y="41928"/>
                    </a:lnTo>
                    <a:lnTo>
                      <a:pt x="77856" y="79888"/>
                    </a:lnTo>
                    <a:cubicBezTo>
                      <a:pt x="77849" y="79894"/>
                      <a:pt x="77849" y="79901"/>
                      <a:pt x="77849" y="79908"/>
                    </a:cubicBezTo>
                    <a:cubicBezTo>
                      <a:pt x="77809" y="80002"/>
                      <a:pt x="77776" y="80089"/>
                      <a:pt x="77742" y="80184"/>
                    </a:cubicBezTo>
                    <a:cubicBezTo>
                      <a:pt x="77728" y="80217"/>
                      <a:pt x="77715" y="80251"/>
                      <a:pt x="77701" y="80291"/>
                    </a:cubicBezTo>
                    <a:cubicBezTo>
                      <a:pt x="77675" y="80365"/>
                      <a:pt x="77654" y="80446"/>
                      <a:pt x="77641" y="80527"/>
                    </a:cubicBezTo>
                    <a:cubicBezTo>
                      <a:pt x="77627" y="80581"/>
                      <a:pt x="77607" y="80634"/>
                      <a:pt x="77601" y="80688"/>
                    </a:cubicBezTo>
                    <a:cubicBezTo>
                      <a:pt x="77594" y="80742"/>
                      <a:pt x="77580" y="80796"/>
                      <a:pt x="77574" y="80856"/>
                    </a:cubicBezTo>
                    <a:cubicBezTo>
                      <a:pt x="77560" y="80937"/>
                      <a:pt x="77547" y="81018"/>
                      <a:pt x="77540" y="81098"/>
                    </a:cubicBezTo>
                    <a:cubicBezTo>
                      <a:pt x="77540" y="81139"/>
                      <a:pt x="77540" y="81172"/>
                      <a:pt x="77533" y="81213"/>
                    </a:cubicBezTo>
                    <a:cubicBezTo>
                      <a:pt x="77520" y="81307"/>
                      <a:pt x="77520" y="81408"/>
                      <a:pt x="77520" y="81509"/>
                    </a:cubicBezTo>
                    <a:cubicBezTo>
                      <a:pt x="77520" y="81516"/>
                      <a:pt x="77520" y="81522"/>
                      <a:pt x="77520" y="81529"/>
                    </a:cubicBezTo>
                    <a:cubicBezTo>
                      <a:pt x="77520" y="90873"/>
                      <a:pt x="87059" y="98481"/>
                      <a:pt x="98776" y="98481"/>
                    </a:cubicBezTo>
                    <a:cubicBezTo>
                      <a:pt x="110501" y="98481"/>
                      <a:pt x="120033" y="90879"/>
                      <a:pt x="120033" y="81529"/>
                    </a:cubicBezTo>
                    <a:cubicBezTo>
                      <a:pt x="120033" y="81522"/>
                      <a:pt x="120033" y="81516"/>
                      <a:pt x="120033" y="81509"/>
                    </a:cubicBezTo>
                    <a:cubicBezTo>
                      <a:pt x="120006" y="81408"/>
                      <a:pt x="120000" y="81307"/>
                      <a:pt x="119986" y="81213"/>
                    </a:cubicBezTo>
                    <a:lnTo>
                      <a:pt x="119986" y="81213"/>
                    </a:lnTo>
                    <a:close/>
                    <a:moveTo>
                      <a:pt x="60003" y="8072"/>
                    </a:moveTo>
                    <a:cubicBezTo>
                      <a:pt x="62526" y="8072"/>
                      <a:pt x="64577" y="10124"/>
                      <a:pt x="64577" y="12646"/>
                    </a:cubicBezTo>
                    <a:cubicBezTo>
                      <a:pt x="64577" y="15169"/>
                      <a:pt x="62526" y="17221"/>
                      <a:pt x="60003" y="17221"/>
                    </a:cubicBezTo>
                    <a:cubicBezTo>
                      <a:pt x="57481" y="17221"/>
                      <a:pt x="55429" y="15169"/>
                      <a:pt x="55429" y="12646"/>
                    </a:cubicBezTo>
                    <a:cubicBezTo>
                      <a:pt x="55429" y="10124"/>
                      <a:pt x="57481" y="8072"/>
                      <a:pt x="60003" y="8072"/>
                    </a:cubicBezTo>
                    <a:lnTo>
                      <a:pt x="60003" y="8072"/>
                    </a:lnTo>
                    <a:close/>
                    <a:moveTo>
                      <a:pt x="21257" y="52718"/>
                    </a:moveTo>
                    <a:lnTo>
                      <a:pt x="32269" y="77493"/>
                    </a:lnTo>
                    <a:lnTo>
                      <a:pt x="10252" y="77493"/>
                    </a:lnTo>
                    <a:lnTo>
                      <a:pt x="21257" y="52718"/>
                    </a:lnTo>
                    <a:close/>
                    <a:moveTo>
                      <a:pt x="21257" y="90408"/>
                    </a:moveTo>
                    <a:cubicBezTo>
                      <a:pt x="16252" y="90408"/>
                      <a:pt x="11792" y="88411"/>
                      <a:pt x="9566" y="85565"/>
                    </a:cubicBezTo>
                    <a:lnTo>
                      <a:pt x="32948" y="85565"/>
                    </a:lnTo>
                    <a:cubicBezTo>
                      <a:pt x="30728" y="88411"/>
                      <a:pt x="26261" y="90408"/>
                      <a:pt x="21257" y="90408"/>
                    </a:cubicBezTo>
                    <a:lnTo>
                      <a:pt x="21257" y="90408"/>
                    </a:lnTo>
                    <a:close/>
                    <a:moveTo>
                      <a:pt x="64577" y="116239"/>
                    </a:moveTo>
                    <a:lnTo>
                      <a:pt x="55429" y="116239"/>
                    </a:lnTo>
                    <a:lnTo>
                      <a:pt x="55429" y="85834"/>
                    </a:lnTo>
                    <a:cubicBezTo>
                      <a:pt x="55429" y="83312"/>
                      <a:pt x="57481" y="81260"/>
                      <a:pt x="60003" y="81260"/>
                    </a:cubicBezTo>
                    <a:cubicBezTo>
                      <a:pt x="62526" y="81260"/>
                      <a:pt x="64577" y="83312"/>
                      <a:pt x="64577" y="85834"/>
                    </a:cubicBezTo>
                    <a:lnTo>
                      <a:pt x="64577" y="116239"/>
                    </a:lnTo>
                    <a:close/>
                    <a:moveTo>
                      <a:pt x="98750" y="52718"/>
                    </a:moveTo>
                    <a:lnTo>
                      <a:pt x="109762" y="77493"/>
                    </a:lnTo>
                    <a:lnTo>
                      <a:pt x="87745" y="77493"/>
                    </a:lnTo>
                    <a:lnTo>
                      <a:pt x="98750" y="52718"/>
                    </a:lnTo>
                    <a:close/>
                    <a:moveTo>
                      <a:pt x="98750" y="90408"/>
                    </a:moveTo>
                    <a:cubicBezTo>
                      <a:pt x="93745" y="90408"/>
                      <a:pt x="89285" y="88411"/>
                      <a:pt x="87059" y="85565"/>
                    </a:cubicBezTo>
                    <a:lnTo>
                      <a:pt x="110441" y="85565"/>
                    </a:lnTo>
                    <a:cubicBezTo>
                      <a:pt x="108214" y="88411"/>
                      <a:pt x="103754" y="90408"/>
                      <a:pt x="98750" y="90408"/>
                    </a:cubicBezTo>
                    <a:lnTo>
                      <a:pt x="98750" y="9040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 name="Google Shape;1109;p54">
              <a:extLst>
                <a:ext uri="{FF2B5EF4-FFF2-40B4-BE49-F238E27FC236}">
                  <a16:creationId xmlns:a16="http://schemas.microsoft.com/office/drawing/2014/main" id="{E2C28F45-2203-0F3F-8192-04E28B246EB8}"/>
                </a:ext>
              </a:extLst>
            </p:cNvPr>
            <p:cNvGrpSpPr/>
            <p:nvPr/>
          </p:nvGrpSpPr>
          <p:grpSpPr>
            <a:xfrm rot="5400000">
              <a:off x="2081502" y="2117469"/>
              <a:ext cx="101077" cy="107645"/>
              <a:chOff x="4811425" y="2065025"/>
              <a:chExt cx="41500" cy="44200"/>
            </a:xfrm>
          </p:grpSpPr>
          <p:sp>
            <p:nvSpPr>
              <p:cNvPr id="41" name="Google Shape;1110;p54">
                <a:extLst>
                  <a:ext uri="{FF2B5EF4-FFF2-40B4-BE49-F238E27FC236}">
                    <a16:creationId xmlns:a16="http://schemas.microsoft.com/office/drawing/2014/main" id="{920BD0B7-5551-9113-AE64-F669296A25F0}"/>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1;p54">
                <a:extLst>
                  <a:ext uri="{FF2B5EF4-FFF2-40B4-BE49-F238E27FC236}">
                    <a16:creationId xmlns:a16="http://schemas.microsoft.com/office/drawing/2014/main" id="{A075EAD8-137D-E37A-2AB6-77FA7CEDD549}"/>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09;p54">
              <a:extLst>
                <a:ext uri="{FF2B5EF4-FFF2-40B4-BE49-F238E27FC236}">
                  <a16:creationId xmlns:a16="http://schemas.microsoft.com/office/drawing/2014/main" id="{ADDDEE31-1D23-8182-2932-5A00CE27A6AD}"/>
                </a:ext>
              </a:extLst>
            </p:cNvPr>
            <p:cNvGrpSpPr/>
            <p:nvPr/>
          </p:nvGrpSpPr>
          <p:grpSpPr>
            <a:xfrm rot="5400000">
              <a:off x="2075556" y="2684971"/>
              <a:ext cx="101077" cy="107645"/>
              <a:chOff x="4811425" y="2065025"/>
              <a:chExt cx="41500" cy="44200"/>
            </a:xfrm>
          </p:grpSpPr>
          <p:sp>
            <p:nvSpPr>
              <p:cNvPr id="44" name="Google Shape;1110;p54">
                <a:extLst>
                  <a:ext uri="{FF2B5EF4-FFF2-40B4-BE49-F238E27FC236}">
                    <a16:creationId xmlns:a16="http://schemas.microsoft.com/office/drawing/2014/main" id="{C8C1BCBE-D67B-5897-BEC2-19A9F65C0560}"/>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11;p54">
                <a:extLst>
                  <a:ext uri="{FF2B5EF4-FFF2-40B4-BE49-F238E27FC236}">
                    <a16:creationId xmlns:a16="http://schemas.microsoft.com/office/drawing/2014/main" id="{E6D295F7-B792-AED8-7BAD-5E392467E10F}"/>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09;p54">
              <a:extLst>
                <a:ext uri="{FF2B5EF4-FFF2-40B4-BE49-F238E27FC236}">
                  <a16:creationId xmlns:a16="http://schemas.microsoft.com/office/drawing/2014/main" id="{99BC7BC3-721E-551D-74CE-5E7B54FD45C0}"/>
                </a:ext>
              </a:extLst>
            </p:cNvPr>
            <p:cNvGrpSpPr/>
            <p:nvPr/>
          </p:nvGrpSpPr>
          <p:grpSpPr>
            <a:xfrm rot="5400000">
              <a:off x="2076626" y="3274988"/>
              <a:ext cx="101077" cy="107645"/>
              <a:chOff x="4811425" y="2065025"/>
              <a:chExt cx="41500" cy="44200"/>
            </a:xfrm>
          </p:grpSpPr>
          <p:sp>
            <p:nvSpPr>
              <p:cNvPr id="47" name="Google Shape;1110;p54">
                <a:extLst>
                  <a:ext uri="{FF2B5EF4-FFF2-40B4-BE49-F238E27FC236}">
                    <a16:creationId xmlns:a16="http://schemas.microsoft.com/office/drawing/2014/main" id="{4097DB65-B238-88BE-95A8-B8148837E9A1}"/>
                  </a:ext>
                </a:extLst>
              </p:cNvPr>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11;p54">
                <a:extLst>
                  <a:ext uri="{FF2B5EF4-FFF2-40B4-BE49-F238E27FC236}">
                    <a16:creationId xmlns:a16="http://schemas.microsoft.com/office/drawing/2014/main" id="{79751BD9-8814-3E61-5860-60B207A7B6B5}"/>
                  </a:ext>
                </a:extLst>
              </p:cNvPr>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61;p43">
              <a:extLst>
                <a:ext uri="{FF2B5EF4-FFF2-40B4-BE49-F238E27FC236}">
                  <a16:creationId xmlns:a16="http://schemas.microsoft.com/office/drawing/2014/main" id="{59A789B5-ED3A-E6C9-C929-375E578F1402}"/>
                </a:ext>
              </a:extLst>
            </p:cNvPr>
            <p:cNvSpPr txBox="1"/>
            <p:nvPr/>
          </p:nvSpPr>
          <p:spPr>
            <a:xfrm>
              <a:off x="1157287" y="1627706"/>
              <a:ext cx="1921667" cy="370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Vectorize the Question</a:t>
              </a:r>
              <a:endParaRPr sz="1000">
                <a:solidFill>
                  <a:schemeClr val="dk1"/>
                </a:solidFill>
                <a:latin typeface="Cantarell"/>
                <a:ea typeface="Cantarell"/>
                <a:cs typeface="Cantarell"/>
                <a:sym typeface="Cantarell"/>
              </a:endParaRPr>
            </a:p>
          </p:txBody>
        </p:sp>
        <p:sp>
          <p:nvSpPr>
            <p:cNvPr id="55" name="Google Shape;561;p43">
              <a:extLst>
                <a:ext uri="{FF2B5EF4-FFF2-40B4-BE49-F238E27FC236}">
                  <a16:creationId xmlns:a16="http://schemas.microsoft.com/office/drawing/2014/main" id="{FA771B50-1132-9E70-076D-D24817D2BFCD}"/>
                </a:ext>
              </a:extLst>
            </p:cNvPr>
            <p:cNvSpPr txBox="1"/>
            <p:nvPr/>
          </p:nvSpPr>
          <p:spPr>
            <a:xfrm>
              <a:off x="1157287" y="2238868"/>
              <a:ext cx="1921667" cy="370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algn="ctr"/>
              <a:r>
                <a:rPr lang="en-US" sz="1000" b="1">
                  <a:solidFill>
                    <a:schemeClr val="dk1"/>
                  </a:solidFill>
                  <a:latin typeface="Cantarell"/>
                  <a:ea typeface="Cantarell"/>
                  <a:cs typeface="Cantarell"/>
                  <a:sym typeface="Cantarell"/>
                </a:rPr>
                <a:t>Retrieve closest chunk based on vector similarity</a:t>
              </a:r>
              <a:endParaRPr sz="1000">
                <a:solidFill>
                  <a:schemeClr val="dk1"/>
                </a:solidFill>
                <a:latin typeface="Cantarell"/>
                <a:ea typeface="Cantarell"/>
                <a:cs typeface="Cantarell"/>
                <a:sym typeface="Cantarell"/>
              </a:endParaRPr>
            </a:p>
          </p:txBody>
        </p:sp>
        <p:sp>
          <p:nvSpPr>
            <p:cNvPr id="57" name="Google Shape;561;p43">
              <a:extLst>
                <a:ext uri="{FF2B5EF4-FFF2-40B4-BE49-F238E27FC236}">
                  <a16:creationId xmlns:a16="http://schemas.microsoft.com/office/drawing/2014/main" id="{F65927AB-0E67-2824-29E7-C601FB97A044}"/>
                </a:ext>
              </a:extLst>
            </p:cNvPr>
            <p:cNvSpPr txBox="1"/>
            <p:nvPr/>
          </p:nvSpPr>
          <p:spPr>
            <a:xfrm>
              <a:off x="1176338" y="2847736"/>
              <a:ext cx="1921668" cy="370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Question + Docs (Relevancy)</a:t>
              </a:r>
              <a:endParaRPr sz="1000">
                <a:solidFill>
                  <a:schemeClr val="dk1"/>
                </a:solidFill>
                <a:latin typeface="Cantarell"/>
                <a:ea typeface="Cantarell"/>
                <a:cs typeface="Cantarell"/>
                <a:sym typeface="Cantarell"/>
              </a:endParaRPr>
            </a:p>
          </p:txBody>
        </p:sp>
        <p:sp>
          <p:nvSpPr>
            <p:cNvPr id="58" name="Google Shape;561;p43">
              <a:extLst>
                <a:ext uri="{FF2B5EF4-FFF2-40B4-BE49-F238E27FC236}">
                  <a16:creationId xmlns:a16="http://schemas.microsoft.com/office/drawing/2014/main" id="{DD765151-687C-129A-EC31-30AD89E28760}"/>
                </a:ext>
              </a:extLst>
            </p:cNvPr>
            <p:cNvSpPr txBox="1"/>
            <p:nvPr/>
          </p:nvSpPr>
          <p:spPr>
            <a:xfrm>
              <a:off x="1176338" y="3405881"/>
              <a:ext cx="1921668" cy="370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solidFill>
                    <a:schemeClr val="dk1"/>
                  </a:solidFill>
                  <a:latin typeface="Cantarell"/>
                  <a:ea typeface="Cantarell"/>
                  <a:cs typeface="Cantarell"/>
                  <a:sym typeface="Cantarell"/>
                </a:rPr>
                <a:t>Answer the Question</a:t>
              </a:r>
              <a:endParaRPr sz="1000">
                <a:solidFill>
                  <a:schemeClr val="dk1"/>
                </a:solidFill>
                <a:latin typeface="Cantarell"/>
                <a:ea typeface="Cantarell"/>
                <a:cs typeface="Cantarell"/>
                <a:sym typeface="Cantarell"/>
              </a:endParaRPr>
            </a:p>
          </p:txBody>
        </p:sp>
      </p:grpSp>
      <p:sp>
        <p:nvSpPr>
          <p:cNvPr id="2" name="TextBox 1">
            <a:extLst>
              <a:ext uri="{FF2B5EF4-FFF2-40B4-BE49-F238E27FC236}">
                <a16:creationId xmlns:a16="http://schemas.microsoft.com/office/drawing/2014/main" id="{3B721622-595D-B315-2806-8CC46234BEDE}"/>
              </a:ext>
            </a:extLst>
          </p:cNvPr>
          <p:cNvSpPr txBox="1"/>
          <p:nvPr/>
        </p:nvSpPr>
        <p:spPr>
          <a:xfrm>
            <a:off x="5568823" y="4675325"/>
            <a:ext cx="1778051" cy="307777"/>
          </a:xfrm>
          <a:prstGeom prst="rect">
            <a:avLst/>
          </a:prstGeom>
          <a:noFill/>
        </p:spPr>
        <p:txBody>
          <a:bodyPr wrap="none" rtlCol="0">
            <a:spAutoFit/>
          </a:bodyPr>
          <a:lstStyle/>
          <a:p>
            <a:r>
              <a:rPr lang="en-US">
                <a:solidFill>
                  <a:schemeClr val="bg2">
                    <a:lumMod val="40000"/>
                    <a:lumOff val="60000"/>
                  </a:schemeClr>
                </a:solidFill>
              </a:rPr>
              <a:t>Windowed Retrieval</a:t>
            </a:r>
          </a:p>
        </p:txBody>
      </p:sp>
    </p:spTree>
    <p:extLst>
      <p:ext uri="{BB962C8B-B14F-4D97-AF65-F5344CB8AC3E}">
        <p14:creationId xmlns:p14="http://schemas.microsoft.com/office/powerpoint/2010/main" val="2000720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C755-D164-856F-AF9E-19081522A806}"/>
              </a:ext>
            </a:extLst>
          </p:cNvPr>
          <p:cNvSpPr>
            <a:spLocks noGrp="1"/>
          </p:cNvSpPr>
          <p:nvPr>
            <p:ph type="title"/>
          </p:nvPr>
        </p:nvSpPr>
        <p:spPr>
          <a:xfrm>
            <a:off x="779599" y="229125"/>
            <a:ext cx="1943887" cy="572700"/>
          </a:xfrm>
        </p:spPr>
        <p:txBody>
          <a:bodyPr/>
          <a:lstStyle/>
          <a:p>
            <a:r>
              <a:rPr lang="en-US">
                <a:solidFill>
                  <a:schemeClr val="tx2"/>
                </a:solidFill>
              </a:rPr>
              <a:t>10 RAG</a:t>
            </a:r>
            <a:endParaRPr lang="en-US"/>
          </a:p>
        </p:txBody>
      </p:sp>
      <p:sp>
        <p:nvSpPr>
          <p:cNvPr id="6" name="TextBox 5">
            <a:extLst>
              <a:ext uri="{FF2B5EF4-FFF2-40B4-BE49-F238E27FC236}">
                <a16:creationId xmlns:a16="http://schemas.microsoft.com/office/drawing/2014/main" id="{2F643A17-46FF-90CC-5B7D-5BBB3A295871}"/>
              </a:ext>
            </a:extLst>
          </p:cNvPr>
          <p:cNvSpPr txBox="1"/>
          <p:nvPr/>
        </p:nvSpPr>
        <p:spPr>
          <a:xfrm>
            <a:off x="808900" y="944057"/>
            <a:ext cx="7509600" cy="2031325"/>
          </a:xfrm>
          <a:prstGeom prst="rect">
            <a:avLst/>
          </a:prstGeom>
          <a:noFill/>
        </p:spPr>
        <p:txBody>
          <a:bodyPr wrap="square">
            <a:spAutoFit/>
          </a:bodyPr>
          <a:lstStyle/>
          <a:p>
            <a:r>
              <a:rPr lang="en-US">
                <a:solidFill>
                  <a:schemeClr val="bg1">
                    <a:lumMod val="20000"/>
                    <a:lumOff val="80000"/>
                  </a:schemeClr>
                </a:solidFill>
              </a:rPr>
              <a:t>RAG is a model that combines retrieval and generation techniques to produce natural language responses to queries. </a:t>
            </a:r>
            <a:br>
              <a:rPr lang="en-US">
                <a:solidFill>
                  <a:schemeClr val="bg1">
                    <a:lumMod val="20000"/>
                    <a:lumOff val="80000"/>
                  </a:schemeClr>
                </a:solidFill>
              </a:rPr>
            </a:br>
            <a:r>
              <a:rPr lang="en-US">
                <a:solidFill>
                  <a:schemeClr val="bg1">
                    <a:lumMod val="20000"/>
                    <a:lumOff val="80000"/>
                  </a:schemeClr>
                </a:solidFill>
              </a:rPr>
              <a:t>Retrieval component finds relevant passages of text or documents. – use CYPHER</a:t>
            </a:r>
            <a:br>
              <a:rPr lang="en-US">
                <a:solidFill>
                  <a:schemeClr val="bg1">
                    <a:lumMod val="20000"/>
                    <a:lumOff val="80000"/>
                  </a:schemeClr>
                </a:solidFill>
              </a:rPr>
            </a:br>
            <a:r>
              <a:rPr lang="en-US">
                <a:solidFill>
                  <a:schemeClr val="bg1">
                    <a:lumMod val="20000"/>
                    <a:lumOff val="80000"/>
                  </a:schemeClr>
                </a:solidFill>
              </a:rPr>
              <a:t>Generation component generates a response based on the retrieved nodes and relationships can then be used as input to the generation component of RAG to generate a response.</a:t>
            </a:r>
            <a:br>
              <a:rPr lang="en-US">
                <a:solidFill>
                  <a:schemeClr val="bg1">
                    <a:lumMod val="20000"/>
                    <a:lumOff val="80000"/>
                  </a:schemeClr>
                </a:solidFill>
              </a:rPr>
            </a:br>
            <a:endParaRPr lang="en-US">
              <a:solidFill>
                <a:schemeClr val="bg1">
                  <a:lumMod val="20000"/>
                  <a:lumOff val="80000"/>
                </a:schemeClr>
              </a:solidFill>
            </a:endParaRPr>
          </a:p>
          <a:p>
            <a:br>
              <a:rPr lang="en-US">
                <a:solidFill>
                  <a:schemeClr val="bg1">
                    <a:lumMod val="20000"/>
                    <a:lumOff val="80000"/>
                  </a:schemeClr>
                </a:solidFill>
              </a:rPr>
            </a:br>
            <a:r>
              <a:rPr lang="en-US">
                <a:solidFill>
                  <a:schemeClr val="bg1">
                    <a:lumMod val="20000"/>
                    <a:lumOff val="80000"/>
                  </a:schemeClr>
                </a:solidFill>
              </a:rPr>
              <a:t>The coordination between Cypher and RAG enables the chatbot to provide accurate and contextually relevant answers to user questions.</a:t>
            </a:r>
          </a:p>
        </p:txBody>
      </p:sp>
      <p:sp>
        <p:nvSpPr>
          <p:cNvPr id="7" name="Rectangle: Rounded Corners 6">
            <a:extLst>
              <a:ext uri="{FF2B5EF4-FFF2-40B4-BE49-F238E27FC236}">
                <a16:creationId xmlns:a16="http://schemas.microsoft.com/office/drawing/2014/main" id="{E0DB4CB5-4CA4-3A6D-2C43-EA3F24809A4B}"/>
              </a:ext>
            </a:extLst>
          </p:cNvPr>
          <p:cNvSpPr/>
          <p:nvPr/>
        </p:nvSpPr>
        <p:spPr>
          <a:xfrm>
            <a:off x="2791643" y="3357671"/>
            <a:ext cx="1058364" cy="572700"/>
          </a:xfrm>
          <a:prstGeom prst="roundRect">
            <a:avLst/>
          </a:prstGeom>
          <a:solidFill>
            <a:schemeClr val="bg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Retrieval Component</a:t>
            </a:r>
          </a:p>
        </p:txBody>
      </p:sp>
      <p:sp>
        <p:nvSpPr>
          <p:cNvPr id="8" name="Rectangle: Rounded Corners 7">
            <a:extLst>
              <a:ext uri="{FF2B5EF4-FFF2-40B4-BE49-F238E27FC236}">
                <a16:creationId xmlns:a16="http://schemas.microsoft.com/office/drawing/2014/main" id="{CDEFF07C-DF3D-2777-C3C9-5AB130BF7524}"/>
              </a:ext>
            </a:extLst>
          </p:cNvPr>
          <p:cNvSpPr/>
          <p:nvPr/>
        </p:nvSpPr>
        <p:spPr>
          <a:xfrm>
            <a:off x="4908371" y="3357671"/>
            <a:ext cx="1058364" cy="572700"/>
          </a:xfrm>
          <a:prstGeom prst="roundRect">
            <a:avLst/>
          </a:prstGeom>
          <a:solidFill>
            <a:schemeClr val="bg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Generation Component</a:t>
            </a:r>
          </a:p>
        </p:txBody>
      </p:sp>
      <p:sp>
        <p:nvSpPr>
          <p:cNvPr id="9" name="Rectangle: Rounded Corners 8">
            <a:extLst>
              <a:ext uri="{FF2B5EF4-FFF2-40B4-BE49-F238E27FC236}">
                <a16:creationId xmlns:a16="http://schemas.microsoft.com/office/drawing/2014/main" id="{AB22FD84-1B5D-3F24-3937-8A307A90FD9D}"/>
              </a:ext>
            </a:extLst>
          </p:cNvPr>
          <p:cNvSpPr/>
          <p:nvPr/>
        </p:nvSpPr>
        <p:spPr>
          <a:xfrm>
            <a:off x="7025099" y="3327163"/>
            <a:ext cx="1058364" cy="572700"/>
          </a:xfrm>
          <a:prstGeom prst="roundRect">
            <a:avLst/>
          </a:prstGeom>
          <a:solidFill>
            <a:schemeClr val="bg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Response</a:t>
            </a:r>
          </a:p>
        </p:txBody>
      </p:sp>
      <p:grpSp>
        <p:nvGrpSpPr>
          <p:cNvPr id="10" name="Google Shape;1126;p54">
            <a:extLst>
              <a:ext uri="{FF2B5EF4-FFF2-40B4-BE49-F238E27FC236}">
                <a16:creationId xmlns:a16="http://schemas.microsoft.com/office/drawing/2014/main" id="{80DB65F8-CB53-FD74-5C64-D87B35E9D277}"/>
              </a:ext>
            </a:extLst>
          </p:cNvPr>
          <p:cNvGrpSpPr/>
          <p:nvPr/>
        </p:nvGrpSpPr>
        <p:grpSpPr>
          <a:xfrm>
            <a:off x="1924870" y="3536695"/>
            <a:ext cx="798617" cy="295195"/>
            <a:chOff x="4920150" y="1977875"/>
            <a:chExt cx="68525" cy="33800"/>
          </a:xfrm>
          <a:noFill/>
        </p:grpSpPr>
        <p:sp>
          <p:nvSpPr>
            <p:cNvPr id="12" name="Google Shape;1127;p54">
              <a:extLst>
                <a:ext uri="{FF2B5EF4-FFF2-40B4-BE49-F238E27FC236}">
                  <a16:creationId xmlns:a16="http://schemas.microsoft.com/office/drawing/2014/main" id="{76FA1FFF-6BC4-98CC-FB3F-6C4F2E353300}"/>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8;p54">
              <a:extLst>
                <a:ext uri="{FF2B5EF4-FFF2-40B4-BE49-F238E27FC236}">
                  <a16:creationId xmlns:a16="http://schemas.microsoft.com/office/drawing/2014/main" id="{E54A9D0F-AE64-9107-D961-ED2967D28901}"/>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9;p54">
              <a:extLst>
                <a:ext uri="{FF2B5EF4-FFF2-40B4-BE49-F238E27FC236}">
                  <a16:creationId xmlns:a16="http://schemas.microsoft.com/office/drawing/2014/main" id="{1E8A866B-2006-C3AA-35F8-41347D58DA93}"/>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C1BE0C29-A49F-B040-8C60-EBBDC0DA18CA}"/>
              </a:ext>
            </a:extLst>
          </p:cNvPr>
          <p:cNvSpPr txBox="1"/>
          <p:nvPr/>
        </p:nvSpPr>
        <p:spPr>
          <a:xfrm>
            <a:off x="1126253" y="3508726"/>
            <a:ext cx="798617" cy="323165"/>
          </a:xfrm>
          <a:prstGeom prst="rect">
            <a:avLst/>
          </a:prstGeom>
          <a:noFill/>
        </p:spPr>
        <p:txBody>
          <a:bodyPr wrap="none" rtlCol="0">
            <a:spAutoFit/>
          </a:bodyPr>
          <a:lstStyle/>
          <a:p>
            <a:r>
              <a:rPr lang="en-US" sz="1500">
                <a:solidFill>
                  <a:schemeClr val="bg1">
                    <a:lumMod val="20000"/>
                    <a:lumOff val="80000"/>
                  </a:schemeClr>
                </a:solidFill>
                <a:latin typeface="Archivo"/>
              </a:rPr>
              <a:t>CYPHER</a:t>
            </a:r>
          </a:p>
        </p:txBody>
      </p:sp>
      <p:grpSp>
        <p:nvGrpSpPr>
          <p:cNvPr id="17" name="Google Shape;1126;p54">
            <a:extLst>
              <a:ext uri="{FF2B5EF4-FFF2-40B4-BE49-F238E27FC236}">
                <a16:creationId xmlns:a16="http://schemas.microsoft.com/office/drawing/2014/main" id="{7CC65194-0A0E-0C16-122D-DEBAEB4CB85D}"/>
              </a:ext>
            </a:extLst>
          </p:cNvPr>
          <p:cNvGrpSpPr/>
          <p:nvPr/>
        </p:nvGrpSpPr>
        <p:grpSpPr>
          <a:xfrm>
            <a:off x="4003363" y="3522710"/>
            <a:ext cx="840922" cy="295196"/>
            <a:chOff x="4920150" y="1977875"/>
            <a:chExt cx="68525" cy="33800"/>
          </a:xfrm>
          <a:noFill/>
        </p:grpSpPr>
        <p:sp>
          <p:nvSpPr>
            <p:cNvPr id="18" name="Google Shape;1127;p54">
              <a:extLst>
                <a:ext uri="{FF2B5EF4-FFF2-40B4-BE49-F238E27FC236}">
                  <a16:creationId xmlns:a16="http://schemas.microsoft.com/office/drawing/2014/main" id="{715A3890-A4AE-D906-0832-1BE096EEFC0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8;p54">
              <a:extLst>
                <a:ext uri="{FF2B5EF4-FFF2-40B4-BE49-F238E27FC236}">
                  <a16:creationId xmlns:a16="http://schemas.microsoft.com/office/drawing/2014/main" id="{119FD2D8-FBCA-83D2-5EEE-BCD00D8FB404}"/>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9;p54">
              <a:extLst>
                <a:ext uri="{FF2B5EF4-FFF2-40B4-BE49-F238E27FC236}">
                  <a16:creationId xmlns:a16="http://schemas.microsoft.com/office/drawing/2014/main" id="{2E16D92D-CFCE-3D2C-CA71-F9C6E66C4342}"/>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26;p54">
            <a:extLst>
              <a:ext uri="{FF2B5EF4-FFF2-40B4-BE49-F238E27FC236}">
                <a16:creationId xmlns:a16="http://schemas.microsoft.com/office/drawing/2014/main" id="{E1772C4B-C3ED-8C0A-AD86-D325C95CAB03}"/>
              </a:ext>
            </a:extLst>
          </p:cNvPr>
          <p:cNvGrpSpPr/>
          <p:nvPr/>
        </p:nvGrpSpPr>
        <p:grpSpPr>
          <a:xfrm>
            <a:off x="6092610" y="3493671"/>
            <a:ext cx="840922" cy="295196"/>
            <a:chOff x="4920150" y="1977875"/>
            <a:chExt cx="68525" cy="33800"/>
          </a:xfrm>
          <a:noFill/>
        </p:grpSpPr>
        <p:sp>
          <p:nvSpPr>
            <p:cNvPr id="31" name="Google Shape;1127;p54">
              <a:extLst>
                <a:ext uri="{FF2B5EF4-FFF2-40B4-BE49-F238E27FC236}">
                  <a16:creationId xmlns:a16="http://schemas.microsoft.com/office/drawing/2014/main" id="{CF03E9F8-CCC2-95BF-3B9F-09F250697D43}"/>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8;p54">
              <a:extLst>
                <a:ext uri="{FF2B5EF4-FFF2-40B4-BE49-F238E27FC236}">
                  <a16:creationId xmlns:a16="http://schemas.microsoft.com/office/drawing/2014/main" id="{DF6921C5-299B-B3D4-E7DF-5FF962F06E6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29;p54">
              <a:extLst>
                <a:ext uri="{FF2B5EF4-FFF2-40B4-BE49-F238E27FC236}">
                  <a16:creationId xmlns:a16="http://schemas.microsoft.com/office/drawing/2014/main" id="{63CA062E-6386-2626-53B2-99E5819A8E6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53D71543-887A-EA54-055C-9CF3A0E170B4}"/>
              </a:ext>
            </a:extLst>
          </p:cNvPr>
          <p:cNvSpPr txBox="1"/>
          <p:nvPr/>
        </p:nvSpPr>
        <p:spPr>
          <a:xfrm>
            <a:off x="2401389" y="3942216"/>
            <a:ext cx="1186543" cy="261610"/>
          </a:xfrm>
          <a:prstGeom prst="rect">
            <a:avLst/>
          </a:prstGeom>
          <a:noFill/>
        </p:spPr>
        <p:txBody>
          <a:bodyPr wrap="none" rtlCol="0">
            <a:spAutoFit/>
          </a:bodyPr>
          <a:lstStyle/>
          <a:p>
            <a:r>
              <a:rPr lang="en-US" sz="1050">
                <a:solidFill>
                  <a:schemeClr val="bg2">
                    <a:lumMod val="40000"/>
                    <a:lumOff val="60000"/>
                  </a:schemeClr>
                </a:solidFill>
              </a:rPr>
              <a:t>Text/documents</a:t>
            </a:r>
          </a:p>
        </p:txBody>
      </p:sp>
      <p:sp>
        <p:nvSpPr>
          <p:cNvPr id="35" name="TextBox 34">
            <a:extLst>
              <a:ext uri="{FF2B5EF4-FFF2-40B4-BE49-F238E27FC236}">
                <a16:creationId xmlns:a16="http://schemas.microsoft.com/office/drawing/2014/main" id="{98FEF59D-930F-B2ED-E8CF-60A45CBBF17B}"/>
              </a:ext>
            </a:extLst>
          </p:cNvPr>
          <p:cNvSpPr txBox="1"/>
          <p:nvPr/>
        </p:nvSpPr>
        <p:spPr>
          <a:xfrm>
            <a:off x="4510788" y="3930371"/>
            <a:ext cx="1552028" cy="253916"/>
          </a:xfrm>
          <a:prstGeom prst="rect">
            <a:avLst/>
          </a:prstGeom>
          <a:noFill/>
        </p:spPr>
        <p:txBody>
          <a:bodyPr wrap="none" rtlCol="0">
            <a:spAutoFit/>
          </a:bodyPr>
          <a:lstStyle/>
          <a:p>
            <a:r>
              <a:rPr lang="en-US" sz="1050">
                <a:solidFill>
                  <a:schemeClr val="bg2">
                    <a:lumMod val="40000"/>
                    <a:lumOff val="60000"/>
                  </a:schemeClr>
                </a:solidFill>
              </a:rPr>
              <a:t>Nodes &amp; Relationships</a:t>
            </a:r>
          </a:p>
        </p:txBody>
      </p:sp>
    </p:spTree>
    <p:extLst>
      <p:ext uri="{BB962C8B-B14F-4D97-AF65-F5344CB8AC3E}">
        <p14:creationId xmlns:p14="http://schemas.microsoft.com/office/powerpoint/2010/main" val="339164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8155550" y="1419063"/>
            <a:ext cx="311752" cy="311752"/>
          </a:xfrm>
          <a:prstGeom prst="rect">
            <a:avLst/>
          </a:prstGeom>
          <a:noFill/>
          <a:ln>
            <a:noFill/>
          </a:ln>
        </p:spPr>
      </p:pic>
      <p:sp>
        <p:nvSpPr>
          <p:cNvPr id="7" name="Google Shape;284;p33">
            <a:extLst>
              <a:ext uri="{FF2B5EF4-FFF2-40B4-BE49-F238E27FC236}">
                <a16:creationId xmlns:a16="http://schemas.microsoft.com/office/drawing/2014/main" id="{DB5C040F-52A9-6FCC-DC5E-735EC0664972}"/>
              </a:ext>
            </a:extLst>
          </p:cNvPr>
          <p:cNvSpPr txBox="1">
            <a:spLocks noGrp="1"/>
          </p:cNvSpPr>
          <p:nvPr/>
        </p:nvSpPr>
        <p:spPr>
          <a:xfrm>
            <a:off x="4024855" y="2405786"/>
            <a:ext cx="761254"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a:hlinkClick r:id="rId4"/>
              </a:rPr>
              <a:t>demo</a:t>
            </a:r>
            <a:endParaRPr/>
          </a:p>
        </p:txBody>
      </p:sp>
      <p:grpSp>
        <p:nvGrpSpPr>
          <p:cNvPr id="10" name="Google Shape;297;p33">
            <a:extLst>
              <a:ext uri="{FF2B5EF4-FFF2-40B4-BE49-F238E27FC236}">
                <a16:creationId xmlns:a16="http://schemas.microsoft.com/office/drawing/2014/main" id="{6C86F903-C6E8-647F-9736-1964321C5D9A}"/>
              </a:ext>
            </a:extLst>
          </p:cNvPr>
          <p:cNvGrpSpPr/>
          <p:nvPr/>
        </p:nvGrpSpPr>
        <p:grpSpPr>
          <a:xfrm>
            <a:off x="4276246" y="1917014"/>
            <a:ext cx="239479" cy="310015"/>
            <a:chOff x="3062718" y="6330673"/>
            <a:chExt cx="192478" cy="249168"/>
          </a:xfrm>
        </p:grpSpPr>
        <p:sp>
          <p:nvSpPr>
            <p:cNvPr id="11" name="Google Shape;298;p33">
              <a:extLst>
                <a:ext uri="{FF2B5EF4-FFF2-40B4-BE49-F238E27FC236}">
                  <a16:creationId xmlns:a16="http://schemas.microsoft.com/office/drawing/2014/main" id="{2AB99ED7-C8A5-7A01-0112-B68E33CCE6DC}"/>
                </a:ext>
              </a:extLst>
            </p:cNvPr>
            <p:cNvSpPr/>
            <p:nvPr/>
          </p:nvSpPr>
          <p:spPr>
            <a:xfrm>
              <a:off x="3109969" y="6451218"/>
              <a:ext cx="64041" cy="120006"/>
            </a:xfrm>
            <a:custGeom>
              <a:avLst/>
              <a:gdLst/>
              <a:ahLst/>
              <a:cxnLst/>
              <a:rect l="l" t="t" r="r" b="b"/>
              <a:pathLst>
                <a:path w="64041" h="120006" extrusionOk="0">
                  <a:moveTo>
                    <a:pt x="64041" y="30331"/>
                  </a:moveTo>
                  <a:lnTo>
                    <a:pt x="64041" y="12646"/>
                  </a:lnTo>
                  <a:cubicBezTo>
                    <a:pt x="64041" y="5671"/>
                    <a:pt x="58371" y="0"/>
                    <a:pt x="51395" y="0"/>
                  </a:cubicBezTo>
                  <a:cubicBezTo>
                    <a:pt x="44419" y="0"/>
                    <a:pt x="38749" y="5671"/>
                    <a:pt x="38749" y="12646"/>
                  </a:cubicBezTo>
                  <a:lnTo>
                    <a:pt x="38749" y="28616"/>
                  </a:lnTo>
                  <a:cubicBezTo>
                    <a:pt x="38749" y="47861"/>
                    <a:pt x="31658" y="66333"/>
                    <a:pt x="18783" y="80634"/>
                  </a:cubicBezTo>
                  <a:lnTo>
                    <a:pt x="1038" y="100357"/>
                  </a:lnTo>
                  <a:cubicBezTo>
                    <a:pt x="-455" y="102012"/>
                    <a:pt x="-321" y="104568"/>
                    <a:pt x="1334" y="106055"/>
                  </a:cubicBezTo>
                  <a:cubicBezTo>
                    <a:pt x="2989" y="107548"/>
                    <a:pt x="5545" y="107414"/>
                    <a:pt x="7031" y="105759"/>
                  </a:cubicBezTo>
                  <a:lnTo>
                    <a:pt x="24784" y="86036"/>
                  </a:lnTo>
                  <a:cubicBezTo>
                    <a:pt x="38991" y="70248"/>
                    <a:pt x="46814" y="49852"/>
                    <a:pt x="46814" y="28616"/>
                  </a:cubicBezTo>
                  <a:lnTo>
                    <a:pt x="46814" y="12646"/>
                  </a:lnTo>
                  <a:cubicBezTo>
                    <a:pt x="46814" y="10124"/>
                    <a:pt x="48866" y="8072"/>
                    <a:pt x="51388" y="8072"/>
                  </a:cubicBezTo>
                  <a:cubicBezTo>
                    <a:pt x="53911" y="8072"/>
                    <a:pt x="55962" y="10124"/>
                    <a:pt x="55962" y="12646"/>
                  </a:cubicBezTo>
                  <a:lnTo>
                    <a:pt x="55962" y="30331"/>
                  </a:lnTo>
                  <a:cubicBezTo>
                    <a:pt x="55962" y="54010"/>
                    <a:pt x="47191" y="76699"/>
                    <a:pt x="31261" y="94223"/>
                  </a:cubicBezTo>
                  <a:lnTo>
                    <a:pt x="13960" y="113253"/>
                  </a:lnTo>
                  <a:cubicBezTo>
                    <a:pt x="12460" y="114901"/>
                    <a:pt x="12581" y="117457"/>
                    <a:pt x="14229" y="118957"/>
                  </a:cubicBezTo>
                  <a:cubicBezTo>
                    <a:pt x="15003" y="119663"/>
                    <a:pt x="15972" y="120006"/>
                    <a:pt x="16947" y="120006"/>
                  </a:cubicBezTo>
                  <a:cubicBezTo>
                    <a:pt x="18043" y="120006"/>
                    <a:pt x="19140" y="119563"/>
                    <a:pt x="19934" y="118681"/>
                  </a:cubicBezTo>
                  <a:lnTo>
                    <a:pt x="37235" y="99651"/>
                  </a:lnTo>
                  <a:cubicBezTo>
                    <a:pt x="54516" y="80641"/>
                    <a:pt x="64041" y="56021"/>
                    <a:pt x="64041" y="30331"/>
                  </a:cubicBezTo>
                  <a:lnTo>
                    <a:pt x="64041" y="30331"/>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9;p33">
              <a:extLst>
                <a:ext uri="{FF2B5EF4-FFF2-40B4-BE49-F238E27FC236}">
                  <a16:creationId xmlns:a16="http://schemas.microsoft.com/office/drawing/2014/main" id="{4CBFC1B0-ABBF-F0F0-FEAA-ADEC5EB653B9}"/>
                </a:ext>
              </a:extLst>
            </p:cNvPr>
            <p:cNvSpPr/>
            <p:nvPr/>
          </p:nvSpPr>
          <p:spPr>
            <a:xfrm>
              <a:off x="3102296" y="6433997"/>
              <a:ext cx="88927" cy="145844"/>
            </a:xfrm>
            <a:custGeom>
              <a:avLst/>
              <a:gdLst/>
              <a:ahLst/>
              <a:cxnLst/>
              <a:rect l="l" t="t" r="r" b="b"/>
              <a:pathLst>
                <a:path w="88927" h="145844" extrusionOk="0">
                  <a:moveTo>
                    <a:pt x="88928" y="29867"/>
                  </a:moveTo>
                  <a:cubicBezTo>
                    <a:pt x="88928" y="13400"/>
                    <a:pt x="75528" y="0"/>
                    <a:pt x="59061" y="0"/>
                  </a:cubicBezTo>
                  <a:cubicBezTo>
                    <a:pt x="42594" y="0"/>
                    <a:pt x="29194" y="13400"/>
                    <a:pt x="29194" y="29867"/>
                  </a:cubicBezTo>
                  <a:lnTo>
                    <a:pt x="29194" y="45836"/>
                  </a:lnTo>
                  <a:cubicBezTo>
                    <a:pt x="29194" y="60817"/>
                    <a:pt x="23678" y="75199"/>
                    <a:pt x="13655" y="86339"/>
                  </a:cubicBezTo>
                  <a:lnTo>
                    <a:pt x="1035" y="100357"/>
                  </a:lnTo>
                  <a:cubicBezTo>
                    <a:pt x="-451" y="102012"/>
                    <a:pt x="-324" y="104568"/>
                    <a:pt x="1332" y="106062"/>
                  </a:cubicBezTo>
                  <a:cubicBezTo>
                    <a:pt x="2993" y="107548"/>
                    <a:pt x="5542" y="107420"/>
                    <a:pt x="7036" y="105759"/>
                  </a:cubicBezTo>
                  <a:lnTo>
                    <a:pt x="19655" y="91740"/>
                  </a:lnTo>
                  <a:cubicBezTo>
                    <a:pt x="31010" y="79121"/>
                    <a:pt x="37266" y="62815"/>
                    <a:pt x="37266" y="45843"/>
                  </a:cubicBezTo>
                  <a:lnTo>
                    <a:pt x="37266" y="29874"/>
                  </a:lnTo>
                  <a:cubicBezTo>
                    <a:pt x="37266" y="17853"/>
                    <a:pt x="47040" y="8079"/>
                    <a:pt x="59061" y="8079"/>
                  </a:cubicBezTo>
                  <a:cubicBezTo>
                    <a:pt x="71082" y="8079"/>
                    <a:pt x="80856" y="17853"/>
                    <a:pt x="80856" y="29874"/>
                  </a:cubicBezTo>
                  <a:lnTo>
                    <a:pt x="80856" y="47559"/>
                  </a:lnTo>
                  <a:cubicBezTo>
                    <a:pt x="80856" y="75529"/>
                    <a:pt x="70496" y="102335"/>
                    <a:pt x="51675" y="123033"/>
                  </a:cubicBezTo>
                  <a:lnTo>
                    <a:pt x="37078" y="139090"/>
                  </a:lnTo>
                  <a:cubicBezTo>
                    <a:pt x="35578" y="140738"/>
                    <a:pt x="35699" y="143295"/>
                    <a:pt x="37353" y="144795"/>
                  </a:cubicBezTo>
                  <a:cubicBezTo>
                    <a:pt x="38127" y="145501"/>
                    <a:pt x="39096" y="145844"/>
                    <a:pt x="40064" y="145844"/>
                  </a:cubicBezTo>
                  <a:cubicBezTo>
                    <a:pt x="41161" y="145844"/>
                    <a:pt x="42257" y="145400"/>
                    <a:pt x="43051" y="144526"/>
                  </a:cubicBezTo>
                  <a:lnTo>
                    <a:pt x="57648" y="128469"/>
                  </a:lnTo>
                  <a:cubicBezTo>
                    <a:pt x="77815" y="106284"/>
                    <a:pt x="88928" y="77547"/>
                    <a:pt x="88928" y="47565"/>
                  </a:cubicBezTo>
                  <a:lnTo>
                    <a:pt x="88928" y="29867"/>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00;p33">
              <a:extLst>
                <a:ext uri="{FF2B5EF4-FFF2-40B4-BE49-F238E27FC236}">
                  <a16:creationId xmlns:a16="http://schemas.microsoft.com/office/drawing/2014/main" id="{05D81DC7-5CA2-A818-BDB4-44C143E951C8}"/>
                </a:ext>
              </a:extLst>
            </p:cNvPr>
            <p:cNvSpPr/>
            <p:nvPr/>
          </p:nvSpPr>
          <p:spPr>
            <a:xfrm>
              <a:off x="3090758" y="6416776"/>
              <a:ext cx="117700" cy="163031"/>
            </a:xfrm>
            <a:custGeom>
              <a:avLst/>
              <a:gdLst/>
              <a:ahLst/>
              <a:cxnLst/>
              <a:rect l="l" t="t" r="r" b="b"/>
              <a:pathLst>
                <a:path w="117700" h="163031" extrusionOk="0">
                  <a:moveTo>
                    <a:pt x="117694" y="47088"/>
                  </a:moveTo>
                  <a:cubicBezTo>
                    <a:pt x="117694" y="21122"/>
                    <a:pt x="96572" y="0"/>
                    <a:pt x="70606" y="0"/>
                  </a:cubicBezTo>
                  <a:cubicBezTo>
                    <a:pt x="44641" y="0"/>
                    <a:pt x="23519" y="21122"/>
                    <a:pt x="23519" y="47088"/>
                  </a:cubicBezTo>
                  <a:lnTo>
                    <a:pt x="23519" y="63057"/>
                  </a:lnTo>
                  <a:cubicBezTo>
                    <a:pt x="23519" y="73773"/>
                    <a:pt x="19570" y="84072"/>
                    <a:pt x="12399" y="92036"/>
                  </a:cubicBezTo>
                  <a:lnTo>
                    <a:pt x="1037" y="104662"/>
                  </a:lnTo>
                  <a:cubicBezTo>
                    <a:pt x="-456" y="106317"/>
                    <a:pt x="-321" y="108867"/>
                    <a:pt x="1340" y="110360"/>
                  </a:cubicBezTo>
                  <a:cubicBezTo>
                    <a:pt x="3002" y="111853"/>
                    <a:pt x="5551" y="111712"/>
                    <a:pt x="7038" y="110057"/>
                  </a:cubicBezTo>
                  <a:lnTo>
                    <a:pt x="18400" y="97438"/>
                  </a:lnTo>
                  <a:cubicBezTo>
                    <a:pt x="26909" y="87987"/>
                    <a:pt x="31591" y="75778"/>
                    <a:pt x="31591" y="63057"/>
                  </a:cubicBezTo>
                  <a:lnTo>
                    <a:pt x="31591" y="47088"/>
                  </a:lnTo>
                  <a:cubicBezTo>
                    <a:pt x="31591" y="25575"/>
                    <a:pt x="49094" y="8072"/>
                    <a:pt x="70606" y="8072"/>
                  </a:cubicBezTo>
                  <a:cubicBezTo>
                    <a:pt x="92119" y="8072"/>
                    <a:pt x="109622" y="25575"/>
                    <a:pt x="109622" y="47088"/>
                  </a:cubicBezTo>
                  <a:lnTo>
                    <a:pt x="109622" y="64772"/>
                  </a:lnTo>
                  <a:cubicBezTo>
                    <a:pt x="109622" y="97041"/>
                    <a:pt x="97668" y="127957"/>
                    <a:pt x="75967" y="151831"/>
                  </a:cubicBezTo>
                  <a:lnTo>
                    <a:pt x="71925" y="156277"/>
                  </a:lnTo>
                  <a:cubicBezTo>
                    <a:pt x="70424" y="157925"/>
                    <a:pt x="70545" y="160482"/>
                    <a:pt x="72200" y="161982"/>
                  </a:cubicBezTo>
                  <a:cubicBezTo>
                    <a:pt x="72974" y="162681"/>
                    <a:pt x="73943" y="163031"/>
                    <a:pt x="74912" y="163031"/>
                  </a:cubicBezTo>
                  <a:cubicBezTo>
                    <a:pt x="76008" y="163031"/>
                    <a:pt x="77104" y="162587"/>
                    <a:pt x="77898" y="161713"/>
                  </a:cubicBezTo>
                  <a:lnTo>
                    <a:pt x="81941" y="157266"/>
                  </a:lnTo>
                  <a:cubicBezTo>
                    <a:pt x="105000" y="131899"/>
                    <a:pt x="117701" y="99052"/>
                    <a:pt x="117701" y="64779"/>
                  </a:cubicBezTo>
                  <a:lnTo>
                    <a:pt x="117701" y="47088"/>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01;p33">
              <a:extLst>
                <a:ext uri="{FF2B5EF4-FFF2-40B4-BE49-F238E27FC236}">
                  <a16:creationId xmlns:a16="http://schemas.microsoft.com/office/drawing/2014/main" id="{6E14FB4F-0AF2-77AD-8FD1-85E4E5F49756}"/>
                </a:ext>
              </a:extLst>
            </p:cNvPr>
            <p:cNvSpPr/>
            <p:nvPr/>
          </p:nvSpPr>
          <p:spPr>
            <a:xfrm>
              <a:off x="3097049" y="6400167"/>
              <a:ext cx="59741" cy="67733"/>
            </a:xfrm>
            <a:custGeom>
              <a:avLst/>
              <a:gdLst/>
              <a:ahLst/>
              <a:cxnLst/>
              <a:rect l="l" t="t" r="r" b="b"/>
              <a:pathLst>
                <a:path w="59741" h="67733" extrusionOk="0">
                  <a:moveTo>
                    <a:pt x="0" y="63697"/>
                  </a:moveTo>
                  <a:cubicBezTo>
                    <a:pt x="0" y="65924"/>
                    <a:pt x="1810" y="67733"/>
                    <a:pt x="4036" y="67733"/>
                  </a:cubicBezTo>
                  <a:cubicBezTo>
                    <a:pt x="6269" y="67733"/>
                    <a:pt x="8072" y="65924"/>
                    <a:pt x="8072" y="63697"/>
                  </a:cubicBezTo>
                  <a:cubicBezTo>
                    <a:pt x="8072" y="50109"/>
                    <a:pt x="13010" y="36978"/>
                    <a:pt x="21970" y="26726"/>
                  </a:cubicBezTo>
                  <a:cubicBezTo>
                    <a:pt x="30849" y="16576"/>
                    <a:pt x="43032" y="9936"/>
                    <a:pt x="56277" y="8033"/>
                  </a:cubicBezTo>
                  <a:cubicBezTo>
                    <a:pt x="58483" y="7717"/>
                    <a:pt x="60017" y="5672"/>
                    <a:pt x="59700" y="3465"/>
                  </a:cubicBezTo>
                  <a:cubicBezTo>
                    <a:pt x="59384" y="1259"/>
                    <a:pt x="57333" y="-275"/>
                    <a:pt x="55133" y="41"/>
                  </a:cubicBezTo>
                  <a:cubicBezTo>
                    <a:pt x="39977" y="2214"/>
                    <a:pt x="26046" y="9809"/>
                    <a:pt x="15902" y="21412"/>
                  </a:cubicBezTo>
                  <a:cubicBezTo>
                    <a:pt x="5651" y="33137"/>
                    <a:pt x="0" y="48151"/>
                    <a:pt x="0" y="63697"/>
                  </a:cubicBezTo>
                  <a:lnTo>
                    <a:pt x="0" y="63697"/>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02;p33">
              <a:extLst>
                <a:ext uri="{FF2B5EF4-FFF2-40B4-BE49-F238E27FC236}">
                  <a16:creationId xmlns:a16="http://schemas.microsoft.com/office/drawing/2014/main" id="{73BF10E0-F6FD-8013-2255-059F116E7DC0}"/>
                </a:ext>
              </a:extLst>
            </p:cNvPr>
            <p:cNvSpPr/>
            <p:nvPr/>
          </p:nvSpPr>
          <p:spPr>
            <a:xfrm>
              <a:off x="3079208" y="6475798"/>
              <a:ext cx="25913" cy="39459"/>
            </a:xfrm>
            <a:custGeom>
              <a:avLst/>
              <a:gdLst/>
              <a:ahLst/>
              <a:cxnLst/>
              <a:rect l="l" t="t" r="r" b="b"/>
              <a:pathLst>
                <a:path w="25913" h="39459" extrusionOk="0">
                  <a:moveTo>
                    <a:pt x="25913" y="4036"/>
                  </a:moveTo>
                  <a:cubicBezTo>
                    <a:pt x="25913" y="1803"/>
                    <a:pt x="24110" y="0"/>
                    <a:pt x="21877" y="0"/>
                  </a:cubicBezTo>
                  <a:cubicBezTo>
                    <a:pt x="19651" y="0"/>
                    <a:pt x="17841" y="1803"/>
                    <a:pt x="17841" y="4036"/>
                  </a:cubicBezTo>
                  <a:cubicBezTo>
                    <a:pt x="17841" y="10494"/>
                    <a:pt x="15466" y="16696"/>
                    <a:pt x="11141" y="21492"/>
                  </a:cubicBezTo>
                  <a:lnTo>
                    <a:pt x="1037" y="32726"/>
                  </a:lnTo>
                  <a:cubicBezTo>
                    <a:pt x="-456" y="34381"/>
                    <a:pt x="-321" y="36930"/>
                    <a:pt x="1340" y="38423"/>
                  </a:cubicBezTo>
                  <a:cubicBezTo>
                    <a:pt x="2114" y="39116"/>
                    <a:pt x="3075" y="39459"/>
                    <a:pt x="4037" y="39459"/>
                  </a:cubicBezTo>
                  <a:cubicBezTo>
                    <a:pt x="5141" y="39459"/>
                    <a:pt x="6244" y="39009"/>
                    <a:pt x="7038" y="38128"/>
                  </a:cubicBezTo>
                  <a:lnTo>
                    <a:pt x="17141" y="26900"/>
                  </a:lnTo>
                  <a:cubicBezTo>
                    <a:pt x="22805" y="20604"/>
                    <a:pt x="25913" y="12492"/>
                    <a:pt x="25913" y="4036"/>
                  </a:cubicBezTo>
                  <a:lnTo>
                    <a:pt x="25913" y="4036"/>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03;p33">
              <a:extLst>
                <a:ext uri="{FF2B5EF4-FFF2-40B4-BE49-F238E27FC236}">
                  <a16:creationId xmlns:a16="http://schemas.microsoft.com/office/drawing/2014/main" id="{9D53AD05-66E8-B000-5001-49A779D6FFFD}"/>
                </a:ext>
              </a:extLst>
            </p:cNvPr>
            <p:cNvSpPr/>
            <p:nvPr/>
          </p:nvSpPr>
          <p:spPr>
            <a:xfrm>
              <a:off x="3207030" y="6515732"/>
              <a:ext cx="13737" cy="25356"/>
            </a:xfrm>
            <a:custGeom>
              <a:avLst/>
              <a:gdLst/>
              <a:ahLst/>
              <a:cxnLst/>
              <a:rect l="l" t="t" r="r" b="b"/>
              <a:pathLst>
                <a:path w="13737" h="25356" extrusionOk="0">
                  <a:moveTo>
                    <a:pt x="10718" y="130"/>
                  </a:moveTo>
                  <a:cubicBezTo>
                    <a:pt x="8558" y="-428"/>
                    <a:pt x="6359" y="857"/>
                    <a:pt x="5794" y="3016"/>
                  </a:cubicBezTo>
                  <a:cubicBezTo>
                    <a:pt x="4307" y="8707"/>
                    <a:pt x="2450" y="14371"/>
                    <a:pt x="284" y="19833"/>
                  </a:cubicBezTo>
                  <a:cubicBezTo>
                    <a:pt x="-536" y="21905"/>
                    <a:pt x="480" y="24253"/>
                    <a:pt x="2551" y="25074"/>
                  </a:cubicBezTo>
                  <a:cubicBezTo>
                    <a:pt x="3036" y="25269"/>
                    <a:pt x="3540" y="25356"/>
                    <a:pt x="4038" y="25356"/>
                  </a:cubicBezTo>
                  <a:cubicBezTo>
                    <a:pt x="5646" y="25356"/>
                    <a:pt x="7166" y="24394"/>
                    <a:pt x="7791" y="22807"/>
                  </a:cubicBezTo>
                  <a:cubicBezTo>
                    <a:pt x="10079" y="17035"/>
                    <a:pt x="12029" y="11062"/>
                    <a:pt x="13610" y="5054"/>
                  </a:cubicBezTo>
                  <a:cubicBezTo>
                    <a:pt x="14162" y="2902"/>
                    <a:pt x="12870" y="695"/>
                    <a:pt x="10718" y="130"/>
                  </a:cubicBezTo>
                  <a:lnTo>
                    <a:pt x="10718" y="130"/>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04;p33">
              <a:extLst>
                <a:ext uri="{FF2B5EF4-FFF2-40B4-BE49-F238E27FC236}">
                  <a16:creationId xmlns:a16="http://schemas.microsoft.com/office/drawing/2014/main" id="{77E50876-F269-8832-801C-524FF1D9C9E4}"/>
                </a:ext>
              </a:extLst>
            </p:cNvPr>
            <p:cNvSpPr/>
            <p:nvPr/>
          </p:nvSpPr>
          <p:spPr>
            <a:xfrm>
              <a:off x="3197584" y="6415008"/>
              <a:ext cx="28094" cy="91228"/>
            </a:xfrm>
            <a:custGeom>
              <a:avLst/>
              <a:gdLst/>
              <a:ahLst/>
              <a:cxnLst/>
              <a:rect l="l" t="t" r="r" b="b"/>
              <a:pathLst>
                <a:path w="28094" h="91228" extrusionOk="0">
                  <a:moveTo>
                    <a:pt x="6730" y="1035"/>
                  </a:moveTo>
                  <a:cubicBezTo>
                    <a:pt x="5075" y="-458"/>
                    <a:pt x="2519" y="-317"/>
                    <a:pt x="1032" y="1338"/>
                  </a:cubicBezTo>
                  <a:cubicBezTo>
                    <a:pt x="-454" y="2993"/>
                    <a:pt x="-320" y="5549"/>
                    <a:pt x="1335" y="7035"/>
                  </a:cubicBezTo>
                  <a:cubicBezTo>
                    <a:pt x="13208" y="17711"/>
                    <a:pt x="20016" y="32954"/>
                    <a:pt x="20016" y="48856"/>
                  </a:cubicBezTo>
                  <a:lnTo>
                    <a:pt x="20016" y="66541"/>
                  </a:lnTo>
                  <a:cubicBezTo>
                    <a:pt x="20016" y="73254"/>
                    <a:pt x="19551" y="80015"/>
                    <a:pt x="18643" y="86647"/>
                  </a:cubicBezTo>
                  <a:cubicBezTo>
                    <a:pt x="18340" y="88854"/>
                    <a:pt x="19881" y="90892"/>
                    <a:pt x="22094" y="91195"/>
                  </a:cubicBezTo>
                  <a:cubicBezTo>
                    <a:pt x="22282" y="91221"/>
                    <a:pt x="22464" y="91228"/>
                    <a:pt x="22646" y="91228"/>
                  </a:cubicBezTo>
                  <a:cubicBezTo>
                    <a:pt x="24630" y="91228"/>
                    <a:pt x="26359" y="89762"/>
                    <a:pt x="26641" y="87744"/>
                  </a:cubicBezTo>
                  <a:cubicBezTo>
                    <a:pt x="27603" y="80755"/>
                    <a:pt x="28094" y="73617"/>
                    <a:pt x="28094" y="66534"/>
                  </a:cubicBezTo>
                  <a:lnTo>
                    <a:pt x="28094" y="48849"/>
                  </a:lnTo>
                  <a:cubicBezTo>
                    <a:pt x="28081" y="30667"/>
                    <a:pt x="20298" y="13231"/>
                    <a:pt x="6730" y="1035"/>
                  </a:cubicBezTo>
                  <a:lnTo>
                    <a:pt x="6730" y="1035"/>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05;p33">
              <a:extLst>
                <a:ext uri="{FF2B5EF4-FFF2-40B4-BE49-F238E27FC236}">
                  <a16:creationId xmlns:a16="http://schemas.microsoft.com/office/drawing/2014/main" id="{AAE276CB-BF1E-D65E-3A4C-D9E5A76671C5}"/>
                </a:ext>
              </a:extLst>
            </p:cNvPr>
            <p:cNvSpPr/>
            <p:nvPr/>
          </p:nvSpPr>
          <p:spPr>
            <a:xfrm>
              <a:off x="3165937" y="6400167"/>
              <a:ext cx="25285" cy="13272"/>
            </a:xfrm>
            <a:custGeom>
              <a:avLst/>
              <a:gdLst/>
              <a:ahLst/>
              <a:cxnLst/>
              <a:rect l="l" t="t" r="r" b="b"/>
              <a:pathLst>
                <a:path w="25285" h="13272" extrusionOk="0">
                  <a:moveTo>
                    <a:pt x="19509" y="12883"/>
                  </a:moveTo>
                  <a:cubicBezTo>
                    <a:pt x="20067" y="13152"/>
                    <a:pt x="20659" y="13273"/>
                    <a:pt x="21245" y="13273"/>
                  </a:cubicBezTo>
                  <a:cubicBezTo>
                    <a:pt x="22751" y="13273"/>
                    <a:pt x="24197" y="12425"/>
                    <a:pt x="24890" y="10972"/>
                  </a:cubicBezTo>
                  <a:cubicBezTo>
                    <a:pt x="25852" y="8961"/>
                    <a:pt x="24998" y="6553"/>
                    <a:pt x="22980" y="5591"/>
                  </a:cubicBezTo>
                  <a:cubicBezTo>
                    <a:pt x="17168" y="2826"/>
                    <a:pt x="10986" y="956"/>
                    <a:pt x="4609" y="41"/>
                  </a:cubicBezTo>
                  <a:cubicBezTo>
                    <a:pt x="2396" y="-275"/>
                    <a:pt x="358" y="1259"/>
                    <a:pt x="41" y="3465"/>
                  </a:cubicBezTo>
                  <a:cubicBezTo>
                    <a:pt x="-275" y="5672"/>
                    <a:pt x="1252" y="7717"/>
                    <a:pt x="3466" y="8033"/>
                  </a:cubicBezTo>
                  <a:cubicBezTo>
                    <a:pt x="9028" y="8833"/>
                    <a:pt x="14430" y="10468"/>
                    <a:pt x="19509" y="12883"/>
                  </a:cubicBezTo>
                  <a:lnTo>
                    <a:pt x="19509" y="12883"/>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06;p33">
              <a:extLst>
                <a:ext uri="{FF2B5EF4-FFF2-40B4-BE49-F238E27FC236}">
                  <a16:creationId xmlns:a16="http://schemas.microsoft.com/office/drawing/2014/main" id="{D275C6AE-B276-CD43-B122-1D2AACF5AB70}"/>
                </a:ext>
              </a:extLst>
            </p:cNvPr>
            <p:cNvSpPr/>
            <p:nvPr/>
          </p:nvSpPr>
          <p:spPr>
            <a:xfrm>
              <a:off x="3153010" y="6382335"/>
              <a:ext cx="89883" cy="103249"/>
            </a:xfrm>
            <a:custGeom>
              <a:avLst/>
              <a:gdLst/>
              <a:ahLst/>
              <a:cxnLst/>
              <a:rect l="l" t="t" r="r" b="b"/>
              <a:pathLst>
                <a:path w="89883" h="103249" extrusionOk="0">
                  <a:moveTo>
                    <a:pt x="8354" y="0"/>
                  </a:moveTo>
                  <a:cubicBezTo>
                    <a:pt x="6840" y="0"/>
                    <a:pt x="5321" y="40"/>
                    <a:pt x="3814" y="121"/>
                  </a:cubicBezTo>
                  <a:cubicBezTo>
                    <a:pt x="1587" y="242"/>
                    <a:pt x="-115" y="2153"/>
                    <a:pt x="6" y="4372"/>
                  </a:cubicBezTo>
                  <a:cubicBezTo>
                    <a:pt x="127" y="6599"/>
                    <a:pt x="2031" y="8314"/>
                    <a:pt x="4258" y="8180"/>
                  </a:cubicBezTo>
                  <a:cubicBezTo>
                    <a:pt x="5616" y="8106"/>
                    <a:pt x="6989" y="8072"/>
                    <a:pt x="8354" y="8072"/>
                  </a:cubicBezTo>
                  <a:cubicBezTo>
                    <a:pt x="48856" y="8072"/>
                    <a:pt x="81811" y="41020"/>
                    <a:pt x="81811" y="81529"/>
                  </a:cubicBezTo>
                  <a:lnTo>
                    <a:pt x="81811" y="99214"/>
                  </a:lnTo>
                  <a:cubicBezTo>
                    <a:pt x="81811" y="101447"/>
                    <a:pt x="83620" y="103250"/>
                    <a:pt x="85847" y="103250"/>
                  </a:cubicBezTo>
                  <a:cubicBezTo>
                    <a:pt x="88074" y="103250"/>
                    <a:pt x="89883" y="101447"/>
                    <a:pt x="89883" y="99214"/>
                  </a:cubicBezTo>
                  <a:lnTo>
                    <a:pt x="89883" y="81529"/>
                  </a:lnTo>
                  <a:cubicBezTo>
                    <a:pt x="89883" y="36574"/>
                    <a:pt x="53303" y="0"/>
                    <a:pt x="8354" y="0"/>
                  </a:cubicBezTo>
                  <a:lnTo>
                    <a:pt x="8354" y="0"/>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07;p33">
              <a:extLst>
                <a:ext uri="{FF2B5EF4-FFF2-40B4-BE49-F238E27FC236}">
                  <a16:creationId xmlns:a16="http://schemas.microsoft.com/office/drawing/2014/main" id="{21874643-2EB5-68FC-7A0D-F39ECA679DF7}"/>
                </a:ext>
              </a:extLst>
            </p:cNvPr>
            <p:cNvSpPr/>
            <p:nvPr/>
          </p:nvSpPr>
          <p:spPr>
            <a:xfrm>
              <a:off x="3113197" y="6385219"/>
              <a:ext cx="31199" cy="19012"/>
            </a:xfrm>
            <a:custGeom>
              <a:avLst/>
              <a:gdLst/>
              <a:ahLst/>
              <a:cxnLst/>
              <a:rect l="l" t="t" r="r" b="b"/>
              <a:pathLst>
                <a:path w="31199" h="19012" extrusionOk="0">
                  <a:moveTo>
                    <a:pt x="4032" y="19012"/>
                  </a:moveTo>
                  <a:cubicBezTo>
                    <a:pt x="4826" y="19012"/>
                    <a:pt x="5633" y="18777"/>
                    <a:pt x="6333" y="18292"/>
                  </a:cubicBezTo>
                  <a:cubicBezTo>
                    <a:pt x="13046" y="13624"/>
                    <a:pt x="20418" y="10140"/>
                    <a:pt x="28255" y="7926"/>
                  </a:cubicBezTo>
                  <a:cubicBezTo>
                    <a:pt x="30401" y="7321"/>
                    <a:pt x="31652" y="5088"/>
                    <a:pt x="31046" y="2942"/>
                  </a:cubicBezTo>
                  <a:cubicBezTo>
                    <a:pt x="30441" y="796"/>
                    <a:pt x="28208" y="-448"/>
                    <a:pt x="26069" y="150"/>
                  </a:cubicBezTo>
                  <a:cubicBezTo>
                    <a:pt x="17371" y="2606"/>
                    <a:pt x="9184" y="6473"/>
                    <a:pt x="1731" y="11653"/>
                  </a:cubicBezTo>
                  <a:cubicBezTo>
                    <a:pt x="-98" y="12924"/>
                    <a:pt x="-549" y="15440"/>
                    <a:pt x="722" y="17270"/>
                  </a:cubicBezTo>
                  <a:cubicBezTo>
                    <a:pt x="1503" y="18413"/>
                    <a:pt x="2754" y="19012"/>
                    <a:pt x="4032" y="19012"/>
                  </a:cubicBezTo>
                  <a:lnTo>
                    <a:pt x="4032" y="19012"/>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 name="Google Shape;308;p33">
              <a:extLst>
                <a:ext uri="{FF2B5EF4-FFF2-40B4-BE49-F238E27FC236}">
                  <a16:creationId xmlns:a16="http://schemas.microsoft.com/office/drawing/2014/main" id="{013071B5-E30D-AA27-18F3-57B1F769BFD2}"/>
                </a:ext>
              </a:extLst>
            </p:cNvPr>
            <p:cNvGrpSpPr/>
            <p:nvPr/>
          </p:nvGrpSpPr>
          <p:grpSpPr>
            <a:xfrm>
              <a:off x="3062718" y="6365115"/>
              <a:ext cx="192478" cy="132927"/>
              <a:chOff x="3062718" y="6365115"/>
              <a:chExt cx="192478" cy="132927"/>
            </a:xfrm>
          </p:grpSpPr>
          <p:sp>
            <p:nvSpPr>
              <p:cNvPr id="45" name="Google Shape;309;p33">
                <a:extLst>
                  <a:ext uri="{FF2B5EF4-FFF2-40B4-BE49-F238E27FC236}">
                    <a16:creationId xmlns:a16="http://schemas.microsoft.com/office/drawing/2014/main" id="{6040BD51-6431-75D5-C590-2B2C5F81A4E8}"/>
                  </a:ext>
                </a:extLst>
              </p:cNvPr>
              <p:cNvSpPr/>
              <p:nvPr/>
            </p:nvSpPr>
            <p:spPr>
              <a:xfrm>
                <a:off x="3071538" y="6406711"/>
                <a:ext cx="37485" cy="91331"/>
              </a:xfrm>
              <a:custGeom>
                <a:avLst/>
                <a:gdLst/>
                <a:ahLst/>
                <a:cxnLst/>
                <a:rect l="l" t="t" r="r" b="b"/>
                <a:pathLst>
                  <a:path w="37485" h="91331" extrusionOk="0">
                    <a:moveTo>
                      <a:pt x="16368" y="73122"/>
                    </a:moveTo>
                    <a:lnTo>
                      <a:pt x="16368" y="57153"/>
                    </a:lnTo>
                    <a:cubicBezTo>
                      <a:pt x="16368" y="38378"/>
                      <a:pt x="23479" y="20492"/>
                      <a:pt x="36387" y="6803"/>
                    </a:cubicBezTo>
                    <a:cubicBezTo>
                      <a:pt x="37914" y="5182"/>
                      <a:pt x="37840" y="2625"/>
                      <a:pt x="36219" y="1098"/>
                    </a:cubicBezTo>
                    <a:cubicBezTo>
                      <a:pt x="34598" y="-429"/>
                      <a:pt x="32042" y="-355"/>
                      <a:pt x="30515" y="1267"/>
                    </a:cubicBezTo>
                    <a:cubicBezTo>
                      <a:pt x="16187" y="16462"/>
                      <a:pt x="8296" y="36313"/>
                      <a:pt x="8296" y="57160"/>
                    </a:cubicBezTo>
                    <a:lnTo>
                      <a:pt x="8296" y="73129"/>
                    </a:lnTo>
                    <a:cubicBezTo>
                      <a:pt x="8296" y="75329"/>
                      <a:pt x="7489" y="77434"/>
                      <a:pt x="6016" y="79069"/>
                    </a:cubicBezTo>
                    <a:lnTo>
                      <a:pt x="1038" y="84598"/>
                    </a:lnTo>
                    <a:cubicBezTo>
                      <a:pt x="-455" y="86253"/>
                      <a:pt x="-321" y="88809"/>
                      <a:pt x="1334" y="90296"/>
                    </a:cubicBezTo>
                    <a:cubicBezTo>
                      <a:pt x="2107" y="90989"/>
                      <a:pt x="3069" y="91332"/>
                      <a:pt x="4031" y="91332"/>
                    </a:cubicBezTo>
                    <a:cubicBezTo>
                      <a:pt x="5135" y="91332"/>
                      <a:pt x="6238" y="90881"/>
                      <a:pt x="7031" y="89993"/>
                    </a:cubicBezTo>
                    <a:lnTo>
                      <a:pt x="12010" y="84464"/>
                    </a:lnTo>
                    <a:cubicBezTo>
                      <a:pt x="14821" y="81342"/>
                      <a:pt x="16368" y="77313"/>
                      <a:pt x="16368" y="73122"/>
                    </a:cubicBezTo>
                    <a:lnTo>
                      <a:pt x="16368" y="73122"/>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10;p33">
                <a:extLst>
                  <a:ext uri="{FF2B5EF4-FFF2-40B4-BE49-F238E27FC236}">
                    <a16:creationId xmlns:a16="http://schemas.microsoft.com/office/drawing/2014/main" id="{B9CC0048-9725-7DCD-60FE-92DB3BFAD84A}"/>
                  </a:ext>
                </a:extLst>
              </p:cNvPr>
              <p:cNvSpPr/>
              <p:nvPr/>
            </p:nvSpPr>
            <p:spPr>
              <a:xfrm>
                <a:off x="3227064" y="6395809"/>
                <a:ext cx="28132" cy="41955"/>
              </a:xfrm>
              <a:custGeom>
                <a:avLst/>
                <a:gdLst/>
                <a:ahLst/>
                <a:cxnLst/>
                <a:rect l="l" t="t" r="r" b="b"/>
                <a:pathLst>
                  <a:path w="28132" h="41955" extrusionOk="0">
                    <a:moveTo>
                      <a:pt x="27923" y="36628"/>
                    </a:moveTo>
                    <a:cubicBezTo>
                      <a:pt x="23497" y="23477"/>
                      <a:pt x="16461" y="11591"/>
                      <a:pt x="7009" y="1305"/>
                    </a:cubicBezTo>
                    <a:cubicBezTo>
                      <a:pt x="5503" y="-336"/>
                      <a:pt x="2953" y="-444"/>
                      <a:pt x="1305" y="1063"/>
                    </a:cubicBezTo>
                    <a:cubicBezTo>
                      <a:pt x="-336" y="2570"/>
                      <a:pt x="-444" y="5126"/>
                      <a:pt x="1063" y="6767"/>
                    </a:cubicBezTo>
                    <a:cubicBezTo>
                      <a:pt x="9741" y="16212"/>
                      <a:pt x="16205" y="27130"/>
                      <a:pt x="20268" y="39204"/>
                    </a:cubicBezTo>
                    <a:cubicBezTo>
                      <a:pt x="20833" y="40893"/>
                      <a:pt x="22407" y="41955"/>
                      <a:pt x="24089" y="41955"/>
                    </a:cubicBezTo>
                    <a:cubicBezTo>
                      <a:pt x="24513" y="41955"/>
                      <a:pt x="24950" y="41888"/>
                      <a:pt x="25374" y="41740"/>
                    </a:cubicBezTo>
                    <a:cubicBezTo>
                      <a:pt x="27493" y="41027"/>
                      <a:pt x="28630" y="38740"/>
                      <a:pt x="27923" y="36628"/>
                    </a:cubicBezTo>
                    <a:lnTo>
                      <a:pt x="27923" y="36628"/>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11;p33">
                <a:extLst>
                  <a:ext uri="{FF2B5EF4-FFF2-40B4-BE49-F238E27FC236}">
                    <a16:creationId xmlns:a16="http://schemas.microsoft.com/office/drawing/2014/main" id="{D6C7E7D4-468F-D8C5-A2A4-22C19E9AED85}"/>
                  </a:ext>
                </a:extLst>
              </p:cNvPr>
              <p:cNvSpPr/>
              <p:nvPr/>
            </p:nvSpPr>
            <p:spPr>
              <a:xfrm>
                <a:off x="3187912" y="6370184"/>
                <a:ext cx="34007" cy="21770"/>
              </a:xfrm>
              <a:custGeom>
                <a:avLst/>
                <a:gdLst/>
                <a:ahLst/>
                <a:cxnLst/>
                <a:rect l="l" t="t" r="r" b="b"/>
                <a:pathLst>
                  <a:path w="34007" h="21770" extrusionOk="0">
                    <a:moveTo>
                      <a:pt x="5343" y="218"/>
                    </a:moveTo>
                    <a:cubicBezTo>
                      <a:pt x="3231" y="-502"/>
                      <a:pt x="937" y="621"/>
                      <a:pt x="218" y="2727"/>
                    </a:cubicBezTo>
                    <a:cubicBezTo>
                      <a:pt x="-502" y="4832"/>
                      <a:pt x="621" y="7133"/>
                      <a:pt x="2727" y="7853"/>
                    </a:cubicBezTo>
                    <a:cubicBezTo>
                      <a:pt x="11626" y="10900"/>
                      <a:pt x="19981" y="15313"/>
                      <a:pt x="27562" y="20970"/>
                    </a:cubicBezTo>
                    <a:cubicBezTo>
                      <a:pt x="28289" y="21515"/>
                      <a:pt x="29136" y="21770"/>
                      <a:pt x="29970" y="21770"/>
                    </a:cubicBezTo>
                    <a:cubicBezTo>
                      <a:pt x="31201" y="21770"/>
                      <a:pt x="32419" y="21212"/>
                      <a:pt x="33206" y="20149"/>
                    </a:cubicBezTo>
                    <a:cubicBezTo>
                      <a:pt x="34538" y="18367"/>
                      <a:pt x="34174" y="15837"/>
                      <a:pt x="32385" y="14505"/>
                    </a:cubicBezTo>
                    <a:cubicBezTo>
                      <a:pt x="24145" y="8337"/>
                      <a:pt x="15037" y="3534"/>
                      <a:pt x="5343" y="218"/>
                    </a:cubicBezTo>
                    <a:lnTo>
                      <a:pt x="5343" y="218"/>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12;p33">
                <a:extLst>
                  <a:ext uri="{FF2B5EF4-FFF2-40B4-BE49-F238E27FC236}">
                    <a16:creationId xmlns:a16="http://schemas.microsoft.com/office/drawing/2014/main" id="{B27E720C-C5C0-16AE-689E-4A235936F497}"/>
                  </a:ext>
                </a:extLst>
              </p:cNvPr>
              <p:cNvSpPr/>
              <p:nvPr/>
            </p:nvSpPr>
            <p:spPr>
              <a:xfrm>
                <a:off x="3062718" y="6365115"/>
                <a:ext cx="116284" cy="98487"/>
              </a:xfrm>
              <a:custGeom>
                <a:avLst/>
                <a:gdLst/>
                <a:ahLst/>
                <a:cxnLst/>
                <a:rect l="l" t="t" r="r" b="b"/>
                <a:pathLst>
                  <a:path w="116284" h="98487" extrusionOk="0">
                    <a:moveTo>
                      <a:pt x="35932" y="33318"/>
                    </a:moveTo>
                    <a:cubicBezTo>
                      <a:pt x="52911" y="17039"/>
                      <a:pt x="75183" y="8072"/>
                      <a:pt x="98646" y="8072"/>
                    </a:cubicBezTo>
                    <a:cubicBezTo>
                      <a:pt x="103005" y="8072"/>
                      <a:pt x="107384" y="8388"/>
                      <a:pt x="111669" y="9007"/>
                    </a:cubicBezTo>
                    <a:cubicBezTo>
                      <a:pt x="113876" y="9330"/>
                      <a:pt x="115921" y="7796"/>
                      <a:pt x="116243" y="5590"/>
                    </a:cubicBezTo>
                    <a:cubicBezTo>
                      <a:pt x="116560" y="3384"/>
                      <a:pt x="115033" y="1339"/>
                      <a:pt x="112826" y="1016"/>
                    </a:cubicBezTo>
                    <a:cubicBezTo>
                      <a:pt x="108165" y="343"/>
                      <a:pt x="103395" y="0"/>
                      <a:pt x="98653" y="0"/>
                    </a:cubicBezTo>
                    <a:cubicBezTo>
                      <a:pt x="73098" y="0"/>
                      <a:pt x="48841" y="9761"/>
                      <a:pt x="30355" y="27493"/>
                    </a:cubicBezTo>
                    <a:cubicBezTo>
                      <a:pt x="11924" y="45164"/>
                      <a:pt x="1148" y="68876"/>
                      <a:pt x="4" y="94270"/>
                    </a:cubicBezTo>
                    <a:cubicBezTo>
                      <a:pt x="-97" y="96496"/>
                      <a:pt x="1625" y="98380"/>
                      <a:pt x="3852" y="98480"/>
                    </a:cubicBezTo>
                    <a:cubicBezTo>
                      <a:pt x="3912" y="98487"/>
                      <a:pt x="3973" y="98487"/>
                      <a:pt x="4034" y="98487"/>
                    </a:cubicBezTo>
                    <a:cubicBezTo>
                      <a:pt x="6179" y="98487"/>
                      <a:pt x="7962" y="96799"/>
                      <a:pt x="8063" y="94633"/>
                    </a:cubicBezTo>
                    <a:cubicBezTo>
                      <a:pt x="9105" y="71318"/>
                      <a:pt x="19008" y="49543"/>
                      <a:pt x="35932" y="33318"/>
                    </a:cubicBezTo>
                    <a:lnTo>
                      <a:pt x="35932" y="33318"/>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 name="Google Shape;313;p33">
              <a:extLst>
                <a:ext uri="{FF2B5EF4-FFF2-40B4-BE49-F238E27FC236}">
                  <a16:creationId xmlns:a16="http://schemas.microsoft.com/office/drawing/2014/main" id="{04C2573E-F4D7-F2F9-2A05-C8BF3E11BA00}"/>
                </a:ext>
              </a:extLst>
            </p:cNvPr>
            <p:cNvSpPr/>
            <p:nvPr/>
          </p:nvSpPr>
          <p:spPr>
            <a:xfrm>
              <a:off x="3131522" y="6347894"/>
              <a:ext cx="114573" cy="42506"/>
            </a:xfrm>
            <a:custGeom>
              <a:avLst/>
              <a:gdLst/>
              <a:ahLst/>
              <a:cxnLst/>
              <a:rect l="l" t="t" r="r" b="b"/>
              <a:pathLst>
                <a:path w="114573" h="42506" extrusionOk="0">
                  <a:moveTo>
                    <a:pt x="29842" y="0"/>
                  </a:moveTo>
                  <a:cubicBezTo>
                    <a:pt x="20814" y="0"/>
                    <a:pt x="11820" y="1043"/>
                    <a:pt x="3109" y="3108"/>
                  </a:cubicBezTo>
                  <a:cubicBezTo>
                    <a:pt x="936" y="3619"/>
                    <a:pt x="-402" y="5799"/>
                    <a:pt x="109" y="7964"/>
                  </a:cubicBezTo>
                  <a:cubicBezTo>
                    <a:pt x="620" y="10137"/>
                    <a:pt x="2800" y="11476"/>
                    <a:pt x="4966" y="10965"/>
                  </a:cubicBezTo>
                  <a:cubicBezTo>
                    <a:pt x="13071" y="9048"/>
                    <a:pt x="21433" y="8072"/>
                    <a:pt x="29835" y="8072"/>
                  </a:cubicBezTo>
                  <a:cubicBezTo>
                    <a:pt x="59433" y="8072"/>
                    <a:pt x="87060" y="19864"/>
                    <a:pt x="107624" y="41269"/>
                  </a:cubicBezTo>
                  <a:cubicBezTo>
                    <a:pt x="108417" y="42096"/>
                    <a:pt x="109474" y="42507"/>
                    <a:pt x="110536" y="42507"/>
                  </a:cubicBezTo>
                  <a:cubicBezTo>
                    <a:pt x="111538" y="42507"/>
                    <a:pt x="112548" y="42130"/>
                    <a:pt x="113335" y="41383"/>
                  </a:cubicBezTo>
                  <a:cubicBezTo>
                    <a:pt x="114943" y="39836"/>
                    <a:pt x="114989" y="37280"/>
                    <a:pt x="113449" y="35679"/>
                  </a:cubicBezTo>
                  <a:cubicBezTo>
                    <a:pt x="102733" y="24526"/>
                    <a:pt x="90147" y="15747"/>
                    <a:pt x="76035" y="9599"/>
                  </a:cubicBezTo>
                  <a:cubicBezTo>
                    <a:pt x="61424" y="3229"/>
                    <a:pt x="45878" y="0"/>
                    <a:pt x="29842" y="0"/>
                  </a:cubicBezTo>
                  <a:lnTo>
                    <a:pt x="29842" y="0"/>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14;p33">
              <a:extLst>
                <a:ext uri="{FF2B5EF4-FFF2-40B4-BE49-F238E27FC236}">
                  <a16:creationId xmlns:a16="http://schemas.microsoft.com/office/drawing/2014/main" id="{2D48D861-A946-4D30-E6D1-A6E4182C1D86}"/>
                </a:ext>
              </a:extLst>
            </p:cNvPr>
            <p:cNvSpPr/>
            <p:nvPr/>
          </p:nvSpPr>
          <p:spPr>
            <a:xfrm>
              <a:off x="3069150" y="6356376"/>
              <a:ext cx="53494" cy="42634"/>
            </a:xfrm>
            <a:custGeom>
              <a:avLst/>
              <a:gdLst/>
              <a:ahLst/>
              <a:cxnLst/>
              <a:rect l="l" t="t" r="r" b="b"/>
              <a:pathLst>
                <a:path w="53494" h="42634" extrusionOk="0">
                  <a:moveTo>
                    <a:pt x="1549" y="41780"/>
                  </a:moveTo>
                  <a:cubicBezTo>
                    <a:pt x="2289" y="42359"/>
                    <a:pt x="3164" y="42635"/>
                    <a:pt x="4032" y="42635"/>
                  </a:cubicBezTo>
                  <a:cubicBezTo>
                    <a:pt x="5229" y="42635"/>
                    <a:pt x="6420" y="42103"/>
                    <a:pt x="7214" y="41087"/>
                  </a:cubicBezTo>
                  <a:cubicBezTo>
                    <a:pt x="18716" y="26396"/>
                    <a:pt x="33859" y="14873"/>
                    <a:pt x="51005" y="7763"/>
                  </a:cubicBezTo>
                  <a:cubicBezTo>
                    <a:pt x="53063" y="6908"/>
                    <a:pt x="54039" y="4547"/>
                    <a:pt x="53185" y="2489"/>
                  </a:cubicBezTo>
                  <a:cubicBezTo>
                    <a:pt x="52330" y="430"/>
                    <a:pt x="49969" y="-545"/>
                    <a:pt x="47911" y="309"/>
                  </a:cubicBezTo>
                  <a:cubicBezTo>
                    <a:pt x="29486" y="7951"/>
                    <a:pt x="13214" y="20335"/>
                    <a:pt x="857" y="36116"/>
                  </a:cubicBezTo>
                  <a:cubicBezTo>
                    <a:pt x="-516" y="37872"/>
                    <a:pt x="-206" y="40408"/>
                    <a:pt x="1549" y="41780"/>
                  </a:cubicBezTo>
                  <a:lnTo>
                    <a:pt x="1549" y="41780"/>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15;p33">
              <a:extLst>
                <a:ext uri="{FF2B5EF4-FFF2-40B4-BE49-F238E27FC236}">
                  <a16:creationId xmlns:a16="http://schemas.microsoft.com/office/drawing/2014/main" id="{B62DE71F-5142-97C6-C08C-E33D903178BE}"/>
                </a:ext>
              </a:extLst>
            </p:cNvPr>
            <p:cNvSpPr/>
            <p:nvPr/>
          </p:nvSpPr>
          <p:spPr>
            <a:xfrm>
              <a:off x="3101362" y="6330673"/>
              <a:ext cx="94258" cy="20839"/>
            </a:xfrm>
            <a:custGeom>
              <a:avLst/>
              <a:gdLst/>
              <a:ahLst/>
              <a:cxnLst/>
              <a:rect l="l" t="t" r="r" b="b"/>
              <a:pathLst>
                <a:path w="94258" h="20839" extrusionOk="0">
                  <a:moveTo>
                    <a:pt x="4035" y="20840"/>
                  </a:moveTo>
                  <a:cubicBezTo>
                    <a:pt x="4627" y="20840"/>
                    <a:pt x="5225" y="20712"/>
                    <a:pt x="5790" y="20436"/>
                  </a:cubicBezTo>
                  <a:cubicBezTo>
                    <a:pt x="22782" y="12229"/>
                    <a:pt x="41019" y="8072"/>
                    <a:pt x="60002" y="8072"/>
                  </a:cubicBezTo>
                  <a:cubicBezTo>
                    <a:pt x="69890" y="8072"/>
                    <a:pt x="79738" y="9236"/>
                    <a:pt x="89277" y="11530"/>
                  </a:cubicBezTo>
                  <a:cubicBezTo>
                    <a:pt x="91443" y="12048"/>
                    <a:pt x="93622" y="10716"/>
                    <a:pt x="94147" y="8550"/>
                  </a:cubicBezTo>
                  <a:cubicBezTo>
                    <a:pt x="94665" y="6384"/>
                    <a:pt x="93333" y="4204"/>
                    <a:pt x="91167" y="3680"/>
                  </a:cubicBezTo>
                  <a:cubicBezTo>
                    <a:pt x="81016" y="1238"/>
                    <a:pt x="70529" y="0"/>
                    <a:pt x="60002" y="0"/>
                  </a:cubicBezTo>
                  <a:cubicBezTo>
                    <a:pt x="39801" y="0"/>
                    <a:pt x="20374" y="4433"/>
                    <a:pt x="2279" y="13164"/>
                  </a:cubicBezTo>
                  <a:cubicBezTo>
                    <a:pt x="274" y="14133"/>
                    <a:pt x="-567" y="16548"/>
                    <a:pt x="402" y="18553"/>
                  </a:cubicBezTo>
                  <a:cubicBezTo>
                    <a:pt x="1095" y="19999"/>
                    <a:pt x="2535" y="20840"/>
                    <a:pt x="4035" y="20840"/>
                  </a:cubicBezTo>
                  <a:lnTo>
                    <a:pt x="4035" y="20840"/>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16;p33">
              <a:extLst>
                <a:ext uri="{FF2B5EF4-FFF2-40B4-BE49-F238E27FC236}">
                  <a16:creationId xmlns:a16="http://schemas.microsoft.com/office/drawing/2014/main" id="{315881F2-3138-6003-4948-51708E8DF8B7}"/>
                </a:ext>
              </a:extLst>
            </p:cNvPr>
            <p:cNvSpPr/>
            <p:nvPr/>
          </p:nvSpPr>
          <p:spPr>
            <a:xfrm>
              <a:off x="3204961" y="6339782"/>
              <a:ext cx="20716" cy="13916"/>
            </a:xfrm>
            <a:custGeom>
              <a:avLst/>
              <a:gdLst/>
              <a:ahLst/>
              <a:cxnLst/>
              <a:rect l="l" t="t" r="r" b="b"/>
              <a:pathLst>
                <a:path w="20716" h="13916" extrusionOk="0">
                  <a:moveTo>
                    <a:pt x="2542" y="7782"/>
                  </a:moveTo>
                  <a:cubicBezTo>
                    <a:pt x="6705" y="9437"/>
                    <a:pt x="10822" y="11347"/>
                    <a:pt x="14784" y="13446"/>
                  </a:cubicBezTo>
                  <a:cubicBezTo>
                    <a:pt x="15390" y="13762"/>
                    <a:pt x="16036" y="13917"/>
                    <a:pt x="16675" y="13917"/>
                  </a:cubicBezTo>
                  <a:cubicBezTo>
                    <a:pt x="18121" y="13917"/>
                    <a:pt x="19520" y="13136"/>
                    <a:pt x="20247" y="11771"/>
                  </a:cubicBezTo>
                  <a:cubicBezTo>
                    <a:pt x="21289" y="9800"/>
                    <a:pt x="20536" y="7358"/>
                    <a:pt x="18572" y="6315"/>
                  </a:cubicBezTo>
                  <a:cubicBezTo>
                    <a:pt x="14354" y="4082"/>
                    <a:pt x="9968" y="2051"/>
                    <a:pt x="5535" y="288"/>
                  </a:cubicBezTo>
                  <a:cubicBezTo>
                    <a:pt x="3463" y="-539"/>
                    <a:pt x="1116" y="476"/>
                    <a:pt x="288" y="2548"/>
                  </a:cubicBezTo>
                  <a:cubicBezTo>
                    <a:pt x="-539" y="4607"/>
                    <a:pt x="477" y="6954"/>
                    <a:pt x="2542" y="7782"/>
                  </a:cubicBezTo>
                  <a:lnTo>
                    <a:pt x="2542" y="7782"/>
                  </a:lnTo>
                  <a:close/>
                </a:path>
              </a:pathLst>
            </a:cu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6725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6"/>
          <p:cNvSpPr txBox="1">
            <a:spLocks noGrp="1"/>
          </p:cNvSpPr>
          <p:nvPr>
            <p:ph type="title"/>
          </p:nvPr>
        </p:nvSpPr>
        <p:spPr>
          <a:xfrm>
            <a:off x="3982663" y="57242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09" name="Google Shape;609;p46"/>
          <p:cNvSpPr txBox="1">
            <a:spLocks noGrp="1"/>
          </p:cNvSpPr>
          <p:nvPr>
            <p:ph type="subTitle" idx="1"/>
          </p:nvPr>
        </p:nvSpPr>
        <p:spPr>
          <a:xfrm>
            <a:off x="3982625" y="1873875"/>
            <a:ext cx="4448100" cy="1058700"/>
          </a:xfrm>
          <a:prstGeom prst="rect">
            <a:avLst/>
          </a:prstGeom>
        </p:spPr>
        <p:txBody>
          <a:bodyPr spcFirstLastPara="1" wrap="square" lIns="91425" tIns="91425" rIns="91425" bIns="91425" anchor="ctr" anchorCtr="0">
            <a:noAutofit/>
          </a:bodyPr>
          <a:lstStyle/>
          <a:p>
            <a:pPr marL="0" indent="0"/>
            <a:r>
              <a:rPr lang="en" b="1"/>
              <a:t>Do you have any questions?</a:t>
            </a:r>
            <a:r>
              <a:rPr lang="en-US" b="1"/>
              <a:t> </a:t>
            </a:r>
          </a:p>
          <a:p>
            <a:pPr marL="0" indent="0"/>
            <a:r>
              <a:rPr lang="en-US"/>
              <a:t>Contact us at -</a:t>
            </a:r>
          </a:p>
          <a:p>
            <a:pPr marL="0" lvl="0" indent="0" algn="ctr" rtl="0">
              <a:spcBef>
                <a:spcPts val="0"/>
              </a:spcBef>
              <a:spcAft>
                <a:spcPts val="0"/>
              </a:spcAft>
              <a:buNone/>
            </a:pPr>
            <a:r>
              <a:rPr lang="en-US"/>
              <a:t>info</a:t>
            </a:r>
            <a:r>
              <a:rPr lang="en"/>
              <a:t>@bettercallsaul.com</a:t>
            </a:r>
            <a:endParaRPr/>
          </a:p>
          <a:p>
            <a:pPr marL="0" lvl="0" indent="0" algn="ctr" rtl="0">
              <a:spcBef>
                <a:spcPts val="0"/>
              </a:spcBef>
              <a:spcAft>
                <a:spcPts val="0"/>
              </a:spcAft>
              <a:buNone/>
            </a:pPr>
            <a:endParaRPr lang="en"/>
          </a:p>
        </p:txBody>
      </p:sp>
      <p:sp>
        <p:nvSpPr>
          <p:cNvPr id="610" name="Google Shape;610;p46"/>
          <p:cNvSpPr/>
          <p:nvPr/>
        </p:nvSpPr>
        <p:spPr>
          <a:xfrm>
            <a:off x="5120100" y="312046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6"/>
          <p:cNvSpPr/>
          <p:nvPr/>
        </p:nvSpPr>
        <p:spPr>
          <a:xfrm>
            <a:off x="5987975" y="312046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6"/>
          <p:cNvSpPr/>
          <p:nvPr/>
        </p:nvSpPr>
        <p:spPr>
          <a:xfrm>
            <a:off x="6855850" y="3120462"/>
            <a:ext cx="437400" cy="43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46"/>
          <p:cNvCxnSpPr/>
          <p:nvPr/>
        </p:nvCxnSpPr>
        <p:spPr>
          <a:xfrm>
            <a:off x="4724775" y="1763762"/>
            <a:ext cx="4474200" cy="0"/>
          </a:xfrm>
          <a:prstGeom prst="straightConnector1">
            <a:avLst/>
          </a:prstGeom>
          <a:noFill/>
          <a:ln w="9525" cap="flat" cmpd="sng">
            <a:solidFill>
              <a:schemeClr val="dk2"/>
            </a:solidFill>
            <a:prstDash val="solid"/>
            <a:round/>
            <a:headEnd type="none" w="med" len="med"/>
            <a:tailEnd type="none" w="med" len="med"/>
          </a:ln>
        </p:spPr>
      </p:cxnSp>
      <p:grpSp>
        <p:nvGrpSpPr>
          <p:cNvPr id="615" name="Google Shape;615;p46"/>
          <p:cNvGrpSpPr/>
          <p:nvPr/>
        </p:nvGrpSpPr>
        <p:grpSpPr>
          <a:xfrm>
            <a:off x="5208598" y="3208959"/>
            <a:ext cx="260416" cy="260390"/>
            <a:chOff x="812101" y="2571761"/>
            <a:chExt cx="417066" cy="417024"/>
          </a:xfrm>
        </p:grpSpPr>
        <p:sp>
          <p:nvSpPr>
            <p:cNvPr id="616" name="Google Shape;616;p4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6"/>
          <p:cNvGrpSpPr/>
          <p:nvPr/>
        </p:nvGrpSpPr>
        <p:grpSpPr>
          <a:xfrm>
            <a:off x="6076482" y="3208959"/>
            <a:ext cx="260390" cy="260390"/>
            <a:chOff x="1323129" y="2571761"/>
            <a:chExt cx="417024" cy="417024"/>
          </a:xfrm>
        </p:grpSpPr>
        <p:sp>
          <p:nvSpPr>
            <p:cNvPr id="621" name="Google Shape;621;p4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46"/>
          <p:cNvSpPr/>
          <p:nvPr/>
        </p:nvSpPr>
        <p:spPr>
          <a:xfrm>
            <a:off x="6944314" y="3262213"/>
            <a:ext cx="261706" cy="21343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6" name="Google Shape;626;p46"/>
          <p:cNvPicPr preferRelativeResize="0"/>
          <p:nvPr/>
        </p:nvPicPr>
        <p:blipFill>
          <a:blip r:embed="rId3">
            <a:alphaModFix/>
          </a:blip>
          <a:stretch>
            <a:fillRect/>
          </a:stretch>
        </p:blipFill>
        <p:spPr>
          <a:xfrm flipH="1">
            <a:off x="0" y="1317325"/>
            <a:ext cx="3600127" cy="3826176"/>
          </a:xfrm>
          <a:prstGeom prst="rect">
            <a:avLst/>
          </a:prstGeom>
          <a:noFill/>
          <a:ln>
            <a:noFill/>
          </a:ln>
        </p:spPr>
      </p:pic>
      <p:sp>
        <p:nvSpPr>
          <p:cNvPr id="2" name="Rectangle 1">
            <a:extLst>
              <a:ext uri="{FF2B5EF4-FFF2-40B4-BE49-F238E27FC236}">
                <a16:creationId xmlns:a16="http://schemas.microsoft.com/office/drawing/2014/main" id="{5BBF564E-5D6D-1350-DC0C-7FD31100783A}"/>
              </a:ext>
            </a:extLst>
          </p:cNvPr>
          <p:cNvSpPr/>
          <p:nvPr/>
        </p:nvSpPr>
        <p:spPr>
          <a:xfrm>
            <a:off x="3982625" y="3753134"/>
            <a:ext cx="4362981" cy="511791"/>
          </a:xfrm>
          <a:prstGeom prst="rect">
            <a:avLst/>
          </a:prstGeom>
          <a:solidFill>
            <a:srgbClr val="4323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8EA85F-18C0-E16F-F210-792D26081008}"/>
              </a:ext>
            </a:extLst>
          </p:cNvPr>
          <p:cNvSpPr txBox="1"/>
          <p:nvPr/>
        </p:nvSpPr>
        <p:spPr>
          <a:xfrm>
            <a:off x="5566543" y="3588875"/>
            <a:ext cx="1392011" cy="261610"/>
          </a:xfrm>
          <a:prstGeom prst="rect">
            <a:avLst/>
          </a:prstGeom>
          <a:noFill/>
        </p:spPr>
        <p:txBody>
          <a:bodyPr wrap="square">
            <a:spAutoFit/>
          </a:bodyPr>
          <a:lstStyle/>
          <a:p>
            <a:pPr marL="0" lvl="0" indent="0" algn="ctr" rtl="0">
              <a:spcBef>
                <a:spcPts val="0"/>
              </a:spcBef>
              <a:spcAft>
                <a:spcPts val="0"/>
              </a:spcAft>
              <a:buNone/>
            </a:pPr>
            <a:r>
              <a:rPr lang="en-US" sz="1100">
                <a:solidFill>
                  <a:schemeClr val="tx1"/>
                </a:solidFill>
              </a:rPr>
              <a:t>@glassmates.legal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452371" y="4262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Table</a:t>
            </a:r>
            <a:r>
              <a:rPr lang="en"/>
              <a:t> of contents</a:t>
            </a:r>
            <a:endParaRPr/>
          </a:p>
        </p:txBody>
      </p:sp>
      <p:sp>
        <p:nvSpPr>
          <p:cNvPr id="223" name="Google Shape;223;p29"/>
          <p:cNvSpPr txBox="1">
            <a:spLocks noGrp="1"/>
          </p:cNvSpPr>
          <p:nvPr>
            <p:ph type="title" idx="2"/>
          </p:nvPr>
        </p:nvSpPr>
        <p:spPr>
          <a:xfrm>
            <a:off x="661685" y="151129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24" name="Google Shape;224;p29"/>
          <p:cNvSpPr txBox="1">
            <a:spLocks noGrp="1"/>
          </p:cNvSpPr>
          <p:nvPr>
            <p:ph type="title" idx="3"/>
          </p:nvPr>
        </p:nvSpPr>
        <p:spPr>
          <a:xfrm>
            <a:off x="4950215" y="151695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25" name="Google Shape;225;p29"/>
          <p:cNvSpPr txBox="1">
            <a:spLocks noGrp="1"/>
          </p:cNvSpPr>
          <p:nvPr>
            <p:ph type="title" idx="4"/>
          </p:nvPr>
        </p:nvSpPr>
        <p:spPr>
          <a:xfrm>
            <a:off x="2269069" y="149520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26" name="Google Shape;226;p29"/>
          <p:cNvSpPr txBox="1">
            <a:spLocks noGrp="1"/>
          </p:cNvSpPr>
          <p:nvPr>
            <p:ph type="title" idx="5"/>
          </p:nvPr>
        </p:nvSpPr>
        <p:spPr>
          <a:xfrm>
            <a:off x="6670864" y="153568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27" name="Google Shape;227;p29"/>
          <p:cNvSpPr txBox="1">
            <a:spLocks noGrp="1"/>
          </p:cNvSpPr>
          <p:nvPr>
            <p:ph type="title" idx="6"/>
          </p:nvPr>
        </p:nvSpPr>
        <p:spPr>
          <a:xfrm>
            <a:off x="3639605" y="150976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28" name="Google Shape;228;p29"/>
          <p:cNvSpPr txBox="1">
            <a:spLocks noGrp="1"/>
          </p:cNvSpPr>
          <p:nvPr>
            <p:ph type="title" idx="7"/>
          </p:nvPr>
        </p:nvSpPr>
        <p:spPr>
          <a:xfrm>
            <a:off x="1975758" y="315945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229" name="Google Shape;229;p29"/>
          <p:cNvSpPr txBox="1">
            <a:spLocks noGrp="1"/>
          </p:cNvSpPr>
          <p:nvPr>
            <p:ph type="subTitle" idx="1"/>
          </p:nvPr>
        </p:nvSpPr>
        <p:spPr>
          <a:xfrm>
            <a:off x="452372" y="2026685"/>
            <a:ext cx="1523386" cy="582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Introduction</a:t>
            </a:r>
          </a:p>
        </p:txBody>
      </p:sp>
      <p:sp>
        <p:nvSpPr>
          <p:cNvPr id="230" name="Google Shape;230;p29"/>
          <p:cNvSpPr txBox="1">
            <a:spLocks noGrp="1"/>
          </p:cNvSpPr>
          <p:nvPr>
            <p:ph type="subTitle" idx="8"/>
          </p:nvPr>
        </p:nvSpPr>
        <p:spPr>
          <a:xfrm>
            <a:off x="2269069" y="2004386"/>
            <a:ext cx="734700" cy="572700"/>
          </a:xfrm>
          <a:prstGeom prst="rect">
            <a:avLst/>
          </a:prstGeom>
        </p:spPr>
        <p:txBody>
          <a:bodyPr spcFirstLastPara="1" wrap="square" lIns="91425" tIns="91425" rIns="91425" bIns="91425" anchor="t" anchorCtr="0">
            <a:noAutofit/>
          </a:bodyPr>
          <a:lstStyle/>
          <a:p>
            <a:pPr marL="0" lvl="0" indent="0"/>
            <a:r>
              <a:rPr lang="en-US" sz="1600"/>
              <a:t>Data</a:t>
            </a:r>
          </a:p>
        </p:txBody>
      </p:sp>
      <p:sp>
        <p:nvSpPr>
          <p:cNvPr id="231" name="Google Shape;231;p29"/>
          <p:cNvSpPr txBox="1">
            <a:spLocks noGrp="1"/>
          </p:cNvSpPr>
          <p:nvPr>
            <p:ph type="subTitle" idx="9"/>
          </p:nvPr>
        </p:nvSpPr>
        <p:spPr>
          <a:xfrm>
            <a:off x="3674945" y="2032220"/>
            <a:ext cx="7239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ETL</a:t>
            </a:r>
          </a:p>
        </p:txBody>
      </p:sp>
      <p:sp>
        <p:nvSpPr>
          <p:cNvPr id="232" name="Google Shape;232;p29"/>
          <p:cNvSpPr txBox="1">
            <a:spLocks noGrp="1"/>
          </p:cNvSpPr>
          <p:nvPr>
            <p:ph type="subTitle" idx="13"/>
          </p:nvPr>
        </p:nvSpPr>
        <p:spPr>
          <a:xfrm>
            <a:off x="529885" y="3684362"/>
            <a:ext cx="1135631" cy="572700"/>
          </a:xfrm>
          <a:prstGeom prst="rect">
            <a:avLst/>
          </a:prstGeom>
        </p:spPr>
        <p:txBody>
          <a:bodyPr spcFirstLastPara="1" wrap="square" lIns="91425" tIns="91425" rIns="91425" bIns="91425" anchor="t" anchorCtr="0">
            <a:noAutofit/>
          </a:bodyPr>
          <a:lstStyle/>
          <a:p>
            <a:pPr marL="0" lvl="0" indent="0"/>
            <a:r>
              <a:rPr lang="en-US" sz="1600"/>
              <a:t>Processing</a:t>
            </a:r>
          </a:p>
        </p:txBody>
      </p:sp>
      <p:sp>
        <p:nvSpPr>
          <p:cNvPr id="234" name="Google Shape;234;p29"/>
          <p:cNvSpPr txBox="1">
            <a:spLocks noGrp="1"/>
          </p:cNvSpPr>
          <p:nvPr>
            <p:ph type="subTitle" idx="15"/>
          </p:nvPr>
        </p:nvSpPr>
        <p:spPr>
          <a:xfrm>
            <a:off x="1975758" y="3685698"/>
            <a:ext cx="903531" cy="572700"/>
          </a:xfrm>
          <a:prstGeom prst="rect">
            <a:avLst/>
          </a:prstGeom>
        </p:spPr>
        <p:txBody>
          <a:bodyPr spcFirstLastPara="1" wrap="square" lIns="91425" tIns="91425" rIns="91425" bIns="91425" anchor="t" anchorCtr="0">
            <a:noAutofit/>
          </a:bodyPr>
          <a:lstStyle/>
          <a:p>
            <a:pPr marL="0" lvl="0" indent="0"/>
            <a:r>
              <a:rPr lang="en-US" sz="1600"/>
              <a:t>Cypher</a:t>
            </a:r>
          </a:p>
        </p:txBody>
      </p:sp>
      <p:cxnSp>
        <p:nvCxnSpPr>
          <p:cNvPr id="235" name="Google Shape;235;p29"/>
          <p:cNvCxnSpPr>
            <a:cxnSpLocks/>
          </p:cNvCxnSpPr>
          <p:nvPr/>
        </p:nvCxnSpPr>
        <p:spPr>
          <a:xfrm flipH="1" flipV="1">
            <a:off x="100" y="1998125"/>
            <a:ext cx="8623510" cy="19305"/>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29"/>
          <p:cNvCxnSpPr>
            <a:cxnSpLocks/>
          </p:cNvCxnSpPr>
          <p:nvPr/>
        </p:nvCxnSpPr>
        <p:spPr>
          <a:xfrm flipH="1">
            <a:off x="100" y="3653874"/>
            <a:ext cx="8757324" cy="1"/>
          </a:xfrm>
          <a:prstGeom prst="straightConnector1">
            <a:avLst/>
          </a:prstGeom>
          <a:noFill/>
          <a:ln w="9525" cap="flat" cmpd="sng">
            <a:solidFill>
              <a:schemeClr val="dk2"/>
            </a:solidFill>
            <a:prstDash val="solid"/>
            <a:round/>
            <a:headEnd type="none" w="med" len="med"/>
            <a:tailEnd type="none" w="med" len="med"/>
          </a:ln>
        </p:spPr>
      </p:cxnSp>
      <p:sp>
        <p:nvSpPr>
          <p:cNvPr id="6" name="Google Shape;229;p29">
            <a:extLst>
              <a:ext uri="{FF2B5EF4-FFF2-40B4-BE49-F238E27FC236}">
                <a16:creationId xmlns:a16="http://schemas.microsoft.com/office/drawing/2014/main" id="{C45D39AD-0275-DF6B-AC7A-89407A97D6FD}"/>
              </a:ext>
            </a:extLst>
          </p:cNvPr>
          <p:cNvSpPr txBox="1">
            <a:spLocks/>
          </p:cNvSpPr>
          <p:nvPr/>
        </p:nvSpPr>
        <p:spPr>
          <a:xfrm>
            <a:off x="4712049" y="2013705"/>
            <a:ext cx="14050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1600"/>
              <a:t>Overview of services used</a:t>
            </a:r>
          </a:p>
        </p:txBody>
      </p:sp>
      <p:sp>
        <p:nvSpPr>
          <p:cNvPr id="8" name="Google Shape;228;p29">
            <a:extLst>
              <a:ext uri="{FF2B5EF4-FFF2-40B4-BE49-F238E27FC236}">
                <a16:creationId xmlns:a16="http://schemas.microsoft.com/office/drawing/2014/main" id="{9C774220-C684-EFB8-98C5-C9FDDD63E1CC}"/>
              </a:ext>
            </a:extLst>
          </p:cNvPr>
          <p:cNvSpPr txBox="1">
            <a:spLocks/>
          </p:cNvSpPr>
          <p:nvPr/>
        </p:nvSpPr>
        <p:spPr>
          <a:xfrm>
            <a:off x="661685" y="320398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t>06</a:t>
            </a:r>
          </a:p>
        </p:txBody>
      </p:sp>
      <p:sp>
        <p:nvSpPr>
          <p:cNvPr id="2" name="Google Shape;234;p29">
            <a:extLst>
              <a:ext uri="{FF2B5EF4-FFF2-40B4-BE49-F238E27FC236}">
                <a16:creationId xmlns:a16="http://schemas.microsoft.com/office/drawing/2014/main" id="{C26C8F84-F3DC-0875-6757-74722D495008}"/>
              </a:ext>
            </a:extLst>
          </p:cNvPr>
          <p:cNvSpPr txBox="1">
            <a:spLocks/>
          </p:cNvSpPr>
          <p:nvPr/>
        </p:nvSpPr>
        <p:spPr>
          <a:xfrm>
            <a:off x="7098673" y="3678594"/>
            <a:ext cx="11799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1600"/>
              <a:t>Conclusion </a:t>
            </a:r>
            <a:br>
              <a:rPr lang="en-US" sz="1600"/>
            </a:br>
            <a:r>
              <a:rPr lang="en-US" sz="1600"/>
              <a:t>&amp; Demo</a:t>
            </a:r>
          </a:p>
        </p:txBody>
      </p:sp>
      <p:sp>
        <p:nvSpPr>
          <p:cNvPr id="3" name="Google Shape;228;p29">
            <a:extLst>
              <a:ext uri="{FF2B5EF4-FFF2-40B4-BE49-F238E27FC236}">
                <a16:creationId xmlns:a16="http://schemas.microsoft.com/office/drawing/2014/main" id="{1A7EC08E-F0CD-5D69-9A46-2F3CB74000DA}"/>
              </a:ext>
            </a:extLst>
          </p:cNvPr>
          <p:cNvSpPr txBox="1">
            <a:spLocks/>
          </p:cNvSpPr>
          <p:nvPr/>
        </p:nvSpPr>
        <p:spPr>
          <a:xfrm>
            <a:off x="3289831" y="319407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t>08</a:t>
            </a:r>
          </a:p>
        </p:txBody>
      </p:sp>
      <p:sp>
        <p:nvSpPr>
          <p:cNvPr id="4" name="Google Shape;231;p29">
            <a:extLst>
              <a:ext uri="{FF2B5EF4-FFF2-40B4-BE49-F238E27FC236}">
                <a16:creationId xmlns:a16="http://schemas.microsoft.com/office/drawing/2014/main" id="{B2B4BAA4-DBDA-B866-C550-8F515A57662E}"/>
              </a:ext>
            </a:extLst>
          </p:cNvPr>
          <p:cNvSpPr txBox="1">
            <a:spLocks/>
          </p:cNvSpPr>
          <p:nvPr/>
        </p:nvSpPr>
        <p:spPr>
          <a:xfrm>
            <a:off x="6498592" y="2019981"/>
            <a:ext cx="13812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1600"/>
              <a:t>Architecture</a:t>
            </a:r>
          </a:p>
        </p:txBody>
      </p:sp>
      <p:sp>
        <p:nvSpPr>
          <p:cNvPr id="9" name="TextBox 8">
            <a:extLst>
              <a:ext uri="{FF2B5EF4-FFF2-40B4-BE49-F238E27FC236}">
                <a16:creationId xmlns:a16="http://schemas.microsoft.com/office/drawing/2014/main" id="{AADF51D1-BA05-35D0-C181-F75BB458C94B}"/>
              </a:ext>
            </a:extLst>
          </p:cNvPr>
          <p:cNvSpPr txBox="1"/>
          <p:nvPr/>
        </p:nvSpPr>
        <p:spPr>
          <a:xfrm>
            <a:off x="3114550" y="3684362"/>
            <a:ext cx="1273105" cy="338554"/>
          </a:xfrm>
          <a:prstGeom prst="rect">
            <a:avLst/>
          </a:prstGeom>
          <a:noFill/>
        </p:spPr>
        <p:txBody>
          <a:bodyPr wrap="none" rtlCol="0">
            <a:spAutoFit/>
          </a:bodyPr>
          <a:lstStyle/>
          <a:p>
            <a:r>
              <a:rPr lang="en-US" sz="1600" b="1">
                <a:solidFill>
                  <a:schemeClr val="tx1"/>
                </a:solidFill>
                <a:latin typeface="Archivo"/>
              </a:rPr>
              <a:t>Visualization</a:t>
            </a:r>
            <a:endParaRPr lang="en-US" b="1">
              <a:solidFill>
                <a:schemeClr val="tx1"/>
              </a:solidFill>
              <a:latin typeface="Archivo"/>
            </a:endParaRPr>
          </a:p>
        </p:txBody>
      </p:sp>
      <p:sp>
        <p:nvSpPr>
          <p:cNvPr id="10" name="Google Shape;228;p29">
            <a:extLst>
              <a:ext uri="{FF2B5EF4-FFF2-40B4-BE49-F238E27FC236}">
                <a16:creationId xmlns:a16="http://schemas.microsoft.com/office/drawing/2014/main" id="{1800D3C5-82BA-169D-B731-50BADFD6C998}"/>
              </a:ext>
            </a:extLst>
          </p:cNvPr>
          <p:cNvSpPr txBox="1">
            <a:spLocks/>
          </p:cNvSpPr>
          <p:nvPr/>
        </p:nvSpPr>
        <p:spPr>
          <a:xfrm>
            <a:off x="4728377" y="321227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t>09</a:t>
            </a:r>
          </a:p>
        </p:txBody>
      </p:sp>
      <p:sp>
        <p:nvSpPr>
          <p:cNvPr id="11" name="TextBox 10">
            <a:extLst>
              <a:ext uri="{FF2B5EF4-FFF2-40B4-BE49-F238E27FC236}">
                <a16:creationId xmlns:a16="http://schemas.microsoft.com/office/drawing/2014/main" id="{40C5BAE3-A84F-91EA-0824-CC522D21D898}"/>
              </a:ext>
            </a:extLst>
          </p:cNvPr>
          <p:cNvSpPr txBox="1"/>
          <p:nvPr/>
        </p:nvSpPr>
        <p:spPr>
          <a:xfrm>
            <a:off x="4639244" y="3686089"/>
            <a:ext cx="947695" cy="584775"/>
          </a:xfrm>
          <a:prstGeom prst="rect">
            <a:avLst/>
          </a:prstGeom>
          <a:noFill/>
        </p:spPr>
        <p:txBody>
          <a:bodyPr wrap="none" rtlCol="0">
            <a:spAutoFit/>
          </a:bodyPr>
          <a:lstStyle/>
          <a:p>
            <a:r>
              <a:rPr lang="en-US" sz="1600" b="1">
                <a:solidFill>
                  <a:schemeClr val="tx1"/>
                </a:solidFill>
                <a:latin typeface="Archivo"/>
              </a:rPr>
              <a:t>Answer</a:t>
            </a:r>
            <a:br>
              <a:rPr lang="en-US" sz="1600" b="1">
                <a:solidFill>
                  <a:schemeClr val="tx1"/>
                </a:solidFill>
                <a:latin typeface="Archivo"/>
              </a:rPr>
            </a:br>
            <a:r>
              <a:rPr lang="en-US" sz="1600" b="1">
                <a:solidFill>
                  <a:schemeClr val="tx1"/>
                </a:solidFill>
                <a:latin typeface="Archivo"/>
              </a:rPr>
              <a:t>Retrieval</a:t>
            </a:r>
            <a:endParaRPr lang="en-US" b="1">
              <a:solidFill>
                <a:schemeClr val="tx1"/>
              </a:solidFill>
              <a:latin typeface="Archivo"/>
            </a:endParaRPr>
          </a:p>
        </p:txBody>
      </p:sp>
      <p:sp>
        <p:nvSpPr>
          <p:cNvPr id="12" name="Google Shape;228;p29">
            <a:extLst>
              <a:ext uri="{FF2B5EF4-FFF2-40B4-BE49-F238E27FC236}">
                <a16:creationId xmlns:a16="http://schemas.microsoft.com/office/drawing/2014/main" id="{581B0FB4-83BF-D293-5CC6-D32BA6C54073}"/>
              </a:ext>
            </a:extLst>
          </p:cNvPr>
          <p:cNvSpPr txBox="1">
            <a:spLocks/>
          </p:cNvSpPr>
          <p:nvPr/>
        </p:nvSpPr>
        <p:spPr>
          <a:xfrm>
            <a:off x="5917977" y="3157732"/>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t>10</a:t>
            </a:r>
          </a:p>
        </p:txBody>
      </p:sp>
      <p:sp>
        <p:nvSpPr>
          <p:cNvPr id="13" name="Google Shape;231;p29">
            <a:extLst>
              <a:ext uri="{FF2B5EF4-FFF2-40B4-BE49-F238E27FC236}">
                <a16:creationId xmlns:a16="http://schemas.microsoft.com/office/drawing/2014/main" id="{361D6282-00AC-3F48-8658-0B6AEB848396}"/>
              </a:ext>
            </a:extLst>
          </p:cNvPr>
          <p:cNvSpPr txBox="1">
            <a:spLocks/>
          </p:cNvSpPr>
          <p:nvPr/>
        </p:nvSpPr>
        <p:spPr>
          <a:xfrm>
            <a:off x="5982007" y="3678594"/>
            <a:ext cx="7239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1600"/>
              <a:t>RAG</a:t>
            </a:r>
          </a:p>
        </p:txBody>
      </p:sp>
      <p:sp>
        <p:nvSpPr>
          <p:cNvPr id="14" name="Google Shape;228;p29">
            <a:extLst>
              <a:ext uri="{FF2B5EF4-FFF2-40B4-BE49-F238E27FC236}">
                <a16:creationId xmlns:a16="http://schemas.microsoft.com/office/drawing/2014/main" id="{57316074-373E-6AD4-EFC0-B586AC18CA73}"/>
              </a:ext>
            </a:extLst>
          </p:cNvPr>
          <p:cNvSpPr txBox="1">
            <a:spLocks/>
          </p:cNvSpPr>
          <p:nvPr/>
        </p:nvSpPr>
        <p:spPr>
          <a:xfrm>
            <a:off x="7221086" y="319004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a:t>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3706579" y="1195580"/>
            <a:ext cx="4740656" cy="961500"/>
          </a:xfrm>
          <a:prstGeom prst="rect">
            <a:avLst/>
          </a:prstGeom>
          <a:solidFill>
            <a:schemeClr val="bg1">
              <a:lumMod val="40000"/>
              <a:lumOff val="60000"/>
            </a:schemeClr>
          </a:solidFill>
        </p:spPr>
        <p:txBody>
          <a:bodyPr spcFirstLastPara="1" wrap="square" lIns="91425" tIns="91425" rIns="91425" bIns="91425" anchor="t" anchorCtr="0">
            <a:noAutofit/>
          </a:bodyPr>
          <a:lstStyle/>
          <a:p>
            <a:r>
              <a:rPr lang="en-US" sz="2400">
                <a:solidFill>
                  <a:schemeClr val="tx2">
                    <a:lumMod val="25000"/>
                  </a:schemeClr>
                </a:solidFill>
              </a:rPr>
              <a:t>Purpose:</a:t>
            </a:r>
            <a:br>
              <a:rPr lang="en-US" sz="2400"/>
            </a:br>
            <a:r>
              <a:rPr lang="en-US" sz="1100" b="0">
                <a:solidFill>
                  <a:schemeClr val="tx2">
                    <a:lumMod val="25000"/>
                  </a:schemeClr>
                </a:solidFill>
              </a:rPr>
              <a:t>Create a specialized chat bot powered by LLM to assist users with Legal Queries </a:t>
            </a:r>
          </a:p>
        </p:txBody>
      </p:sp>
      <p:sp>
        <p:nvSpPr>
          <p:cNvPr id="253" name="Google Shape;253;p31"/>
          <p:cNvSpPr txBox="1">
            <a:spLocks noGrp="1"/>
          </p:cNvSpPr>
          <p:nvPr>
            <p:ph type="title" idx="2"/>
          </p:nvPr>
        </p:nvSpPr>
        <p:spPr>
          <a:xfrm>
            <a:off x="3703455" y="147118"/>
            <a:ext cx="3716975" cy="835450"/>
          </a:xfrm>
          <a:prstGeom prst="rect">
            <a:avLst/>
          </a:prstGeom>
        </p:spPr>
        <p:txBody>
          <a:bodyPr spcFirstLastPara="1" wrap="square" lIns="91425" tIns="91425" rIns="91425" bIns="91425" anchor="ctr" anchorCtr="0">
            <a:noAutofit/>
          </a:bodyPr>
          <a:lstStyle/>
          <a:p>
            <a:r>
              <a:rPr lang="en-US" sz="3600"/>
              <a:t>01 Introduction</a:t>
            </a:r>
          </a:p>
        </p:txBody>
      </p:sp>
      <p:pic>
        <p:nvPicPr>
          <p:cNvPr id="254" name="Google Shape;254;p31"/>
          <p:cNvPicPr preferRelativeResize="0">
            <a:picLocks noGrp="1"/>
          </p:cNvPicPr>
          <p:nvPr>
            <p:ph type="pic" idx="3"/>
          </p:nvPr>
        </p:nvPicPr>
        <p:blipFill rotWithShape="1">
          <a:blip r:embed="rId3">
            <a:alphaModFix/>
          </a:blip>
          <a:srcRect t="14897" b="14897"/>
          <a:stretch/>
        </p:blipFill>
        <p:spPr>
          <a:xfrm>
            <a:off x="362170" y="822332"/>
            <a:ext cx="3205800" cy="3376800"/>
          </a:xfrm>
          <a:prstGeom prst="ellipse">
            <a:avLst/>
          </a:prstGeom>
        </p:spPr>
      </p:pic>
      <p:cxnSp>
        <p:nvCxnSpPr>
          <p:cNvPr id="255" name="Google Shape;255;p31"/>
          <p:cNvCxnSpPr/>
          <p:nvPr/>
        </p:nvCxnSpPr>
        <p:spPr>
          <a:xfrm rot="10800000">
            <a:off x="3706579" y="946261"/>
            <a:ext cx="923700" cy="0"/>
          </a:xfrm>
          <a:prstGeom prst="straightConnector1">
            <a:avLst/>
          </a:prstGeom>
          <a:noFill/>
          <a:ln w="9525" cap="flat" cmpd="sng">
            <a:solidFill>
              <a:schemeClr val="dk2"/>
            </a:solidFill>
            <a:prstDash val="solid"/>
            <a:round/>
            <a:headEnd type="none" w="med" len="med"/>
            <a:tailEnd type="none" w="med" len="med"/>
          </a:ln>
        </p:spPr>
      </p:cxnSp>
      <p:pic>
        <p:nvPicPr>
          <p:cNvPr id="256" name="Google Shape;256;p31"/>
          <p:cNvPicPr preferRelativeResize="0"/>
          <p:nvPr/>
        </p:nvPicPr>
        <p:blipFill>
          <a:blip r:embed="rId4">
            <a:alphaModFix/>
          </a:blip>
          <a:stretch>
            <a:fillRect/>
          </a:stretch>
        </p:blipFill>
        <p:spPr>
          <a:xfrm rot="-1802475">
            <a:off x="709522" y="4167653"/>
            <a:ext cx="545603" cy="472615"/>
          </a:xfrm>
          <a:prstGeom prst="rect">
            <a:avLst/>
          </a:prstGeom>
          <a:noFill/>
          <a:ln>
            <a:noFill/>
          </a:ln>
        </p:spPr>
      </p:pic>
      <p:pic>
        <p:nvPicPr>
          <p:cNvPr id="257" name="Google Shape;257;p31"/>
          <p:cNvPicPr preferRelativeResize="0"/>
          <p:nvPr/>
        </p:nvPicPr>
        <p:blipFill>
          <a:blip r:embed="rId5">
            <a:alphaModFix/>
          </a:blip>
          <a:stretch>
            <a:fillRect/>
          </a:stretch>
        </p:blipFill>
        <p:spPr>
          <a:xfrm rot="-5400000" flipH="1">
            <a:off x="474795" y="345455"/>
            <a:ext cx="476877" cy="476877"/>
          </a:xfrm>
          <a:prstGeom prst="rect">
            <a:avLst/>
          </a:prstGeom>
          <a:noFill/>
          <a:ln>
            <a:noFill/>
          </a:ln>
        </p:spPr>
      </p:pic>
      <p:sp>
        <p:nvSpPr>
          <p:cNvPr id="2" name="Google Shape;252;p31">
            <a:extLst>
              <a:ext uri="{FF2B5EF4-FFF2-40B4-BE49-F238E27FC236}">
                <a16:creationId xmlns:a16="http://schemas.microsoft.com/office/drawing/2014/main" id="{DCCCD7BF-6AE1-C061-534A-E5B7994AA7C1}"/>
              </a:ext>
            </a:extLst>
          </p:cNvPr>
          <p:cNvSpPr txBox="1">
            <a:spLocks/>
          </p:cNvSpPr>
          <p:nvPr/>
        </p:nvSpPr>
        <p:spPr>
          <a:xfrm>
            <a:off x="3706579" y="2428859"/>
            <a:ext cx="4766091" cy="961500"/>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rchivo"/>
              <a:buNone/>
              <a:defRPr sz="5000" b="1"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r>
              <a:rPr lang="en-US" sz="2400">
                <a:solidFill>
                  <a:schemeClr val="tx2">
                    <a:lumMod val="25000"/>
                  </a:schemeClr>
                </a:solidFill>
              </a:rPr>
              <a:t>Design:</a:t>
            </a:r>
            <a:br>
              <a:rPr lang="en-US" sz="2400">
                <a:solidFill>
                  <a:schemeClr val="tx2">
                    <a:lumMod val="25000"/>
                  </a:schemeClr>
                </a:solidFill>
              </a:rPr>
            </a:br>
            <a:r>
              <a:rPr lang="en-US" sz="1100" b="0">
                <a:solidFill>
                  <a:schemeClr val="tx2">
                    <a:lumMod val="25000"/>
                  </a:schemeClr>
                </a:solidFill>
              </a:rPr>
              <a:t>Utilize LLMs to empower individuals to analyze Legal documents for enhanced Data Insights and Decision-making using Embedding-based search.</a:t>
            </a:r>
            <a:endParaRPr lang="en-US" sz="2400" b="0">
              <a:solidFill>
                <a:schemeClr val="tx2">
                  <a:lumMod val="25000"/>
                </a:schemeClr>
              </a:solidFill>
            </a:endParaRPr>
          </a:p>
        </p:txBody>
      </p:sp>
      <p:sp>
        <p:nvSpPr>
          <p:cNvPr id="3" name="Google Shape;252;p31">
            <a:extLst>
              <a:ext uri="{FF2B5EF4-FFF2-40B4-BE49-F238E27FC236}">
                <a16:creationId xmlns:a16="http://schemas.microsoft.com/office/drawing/2014/main" id="{5FC9D91B-8F22-D923-788B-B8021FE6381B}"/>
              </a:ext>
            </a:extLst>
          </p:cNvPr>
          <p:cNvSpPr txBox="1">
            <a:spLocks/>
          </p:cNvSpPr>
          <p:nvPr/>
        </p:nvSpPr>
        <p:spPr>
          <a:xfrm>
            <a:off x="3706579" y="3662138"/>
            <a:ext cx="4766091" cy="1269090"/>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rchivo"/>
              <a:buNone/>
              <a:defRPr sz="5000" b="1"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600"/>
              <a:buFont typeface="Raleway"/>
              <a:buNone/>
              <a:defRPr sz="3600" b="1" i="0" u="none" strike="noStrike" cap="none">
                <a:solidFill>
                  <a:schemeClr val="dk1"/>
                </a:solidFill>
                <a:latin typeface="Raleway"/>
                <a:ea typeface="Raleway"/>
                <a:cs typeface="Raleway"/>
                <a:sym typeface="Raleway"/>
              </a:defRPr>
            </a:lvl9pPr>
          </a:lstStyle>
          <a:p>
            <a:r>
              <a:rPr lang="en-US" sz="2400">
                <a:solidFill>
                  <a:schemeClr val="tx2">
                    <a:lumMod val="25000"/>
                  </a:schemeClr>
                </a:solidFill>
              </a:rPr>
              <a:t>Target Audience:</a:t>
            </a:r>
            <a:br>
              <a:rPr lang="en-US" sz="2400">
                <a:solidFill>
                  <a:schemeClr val="tx2">
                    <a:lumMod val="25000"/>
                  </a:schemeClr>
                </a:solidFill>
              </a:rPr>
            </a:br>
            <a:r>
              <a:rPr lang="en-US" sz="1100" b="0">
                <a:solidFill>
                  <a:schemeClr val="tx2">
                    <a:lumMod val="25000"/>
                  </a:schemeClr>
                </a:solidFill>
              </a:rPr>
              <a:t>Serve a diverse user base including law students, legal researchers legal professionals and individuals seeking legal information by providing, dependable recall of legal data through the chat-bot, with the capacity to expand its utility beyond Legal laws.</a:t>
            </a:r>
            <a:endParaRPr lang="en-US" sz="2400" b="0">
              <a:solidFill>
                <a:schemeClr val="tx2">
                  <a:lumMod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32"/>
          <p:cNvSpPr txBox="1">
            <a:spLocks noGrp="1"/>
          </p:cNvSpPr>
          <p:nvPr>
            <p:ph type="title"/>
          </p:nvPr>
        </p:nvSpPr>
        <p:spPr>
          <a:xfrm>
            <a:off x="8724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lt2"/>
                </a:solidFill>
              </a:rPr>
              <a:t>02 Data Sourcing</a:t>
            </a:r>
            <a:endParaRPr lang="en-US" sz="4000"/>
          </a:p>
        </p:txBody>
      </p:sp>
      <p:sp>
        <p:nvSpPr>
          <p:cNvPr id="265" name="Google Shape;265;p32"/>
          <p:cNvSpPr txBox="1">
            <a:spLocks noGrp="1"/>
          </p:cNvSpPr>
          <p:nvPr>
            <p:ph type="subTitle" idx="2"/>
          </p:nvPr>
        </p:nvSpPr>
        <p:spPr>
          <a:xfrm>
            <a:off x="1006929" y="1889370"/>
            <a:ext cx="6945086" cy="9427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Harvard Law School Library’s Caselaw Access Project</a:t>
            </a:r>
          </a:p>
          <a:p>
            <a:pPr marL="0" lvl="0" indent="0" algn="l" rtl="0">
              <a:spcBef>
                <a:spcPts val="0"/>
              </a:spcBef>
              <a:spcAft>
                <a:spcPts val="0"/>
              </a:spcAft>
            </a:pPr>
            <a:endParaRPr lang="en" sz="1500"/>
          </a:p>
          <a:p>
            <a:pPr marL="0" lvl="0" indent="0" algn="l" rtl="0">
              <a:spcBef>
                <a:spcPts val="0"/>
              </a:spcBef>
              <a:spcAft>
                <a:spcPts val="0"/>
              </a:spcAft>
            </a:pPr>
            <a:r>
              <a:rPr lang="en" sz="1500"/>
              <a:t>Decades of Published Law Precedents from Illinois in text, JSON and XML formats.</a:t>
            </a:r>
          </a:p>
        </p:txBody>
      </p:sp>
      <p:grpSp>
        <p:nvGrpSpPr>
          <p:cNvPr id="267" name="Google Shape;267;p32"/>
          <p:cNvGrpSpPr/>
          <p:nvPr/>
        </p:nvGrpSpPr>
        <p:grpSpPr>
          <a:xfrm>
            <a:off x="1129393" y="1413330"/>
            <a:ext cx="299289" cy="309992"/>
            <a:chOff x="3035788" y="4433443"/>
            <a:chExt cx="240550" cy="249154"/>
          </a:xfrm>
        </p:grpSpPr>
        <p:sp>
          <p:nvSpPr>
            <p:cNvPr id="268" name="Google Shape;268;p32"/>
            <p:cNvSpPr/>
            <p:nvPr/>
          </p:nvSpPr>
          <p:spPr>
            <a:xfrm>
              <a:off x="3143430" y="4566903"/>
              <a:ext cx="25292" cy="8072"/>
            </a:xfrm>
            <a:custGeom>
              <a:avLst/>
              <a:gdLst/>
              <a:ahLst/>
              <a:cxnLst/>
              <a:rect l="l" t="t" r="r" b="b"/>
              <a:pathLst>
                <a:path w="25292" h="8072" extrusionOk="0">
                  <a:moveTo>
                    <a:pt x="4036" y="8072"/>
                  </a:moveTo>
                  <a:lnTo>
                    <a:pt x="21257" y="8072"/>
                  </a:lnTo>
                  <a:cubicBezTo>
                    <a:pt x="23483" y="8072"/>
                    <a:pt x="25293" y="6269"/>
                    <a:pt x="25293" y="4036"/>
                  </a:cubicBezTo>
                  <a:cubicBezTo>
                    <a:pt x="25293" y="1810"/>
                    <a:pt x="23483" y="0"/>
                    <a:pt x="21257" y="0"/>
                  </a:cubicBezTo>
                  <a:lnTo>
                    <a:pt x="4036" y="0"/>
                  </a:lnTo>
                  <a:cubicBezTo>
                    <a:pt x="1809" y="0"/>
                    <a:pt x="0" y="1810"/>
                    <a:pt x="0" y="4036"/>
                  </a:cubicBezTo>
                  <a:cubicBezTo>
                    <a:pt x="0" y="6263"/>
                    <a:pt x="1809" y="8072"/>
                    <a:pt x="4036" y="8072"/>
                  </a:cubicBezTo>
                  <a:lnTo>
                    <a:pt x="4036" y="807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32"/>
            <p:cNvSpPr/>
            <p:nvPr/>
          </p:nvSpPr>
          <p:spPr>
            <a:xfrm>
              <a:off x="3035788" y="4433443"/>
              <a:ext cx="240550" cy="249154"/>
            </a:xfrm>
            <a:custGeom>
              <a:avLst/>
              <a:gdLst/>
              <a:ahLst/>
              <a:cxnLst/>
              <a:rect l="l" t="t" r="r" b="b"/>
              <a:pathLst>
                <a:path w="240550" h="249154" extrusionOk="0">
                  <a:moveTo>
                    <a:pt x="224050" y="182714"/>
                  </a:moveTo>
                  <a:cubicBezTo>
                    <a:pt x="223936" y="182653"/>
                    <a:pt x="223815" y="182606"/>
                    <a:pt x="223694" y="182559"/>
                  </a:cubicBezTo>
                  <a:lnTo>
                    <a:pt x="193120" y="170794"/>
                  </a:lnTo>
                  <a:cubicBezTo>
                    <a:pt x="189925" y="169563"/>
                    <a:pt x="187470" y="166993"/>
                    <a:pt x="186387" y="163744"/>
                  </a:cubicBezTo>
                  <a:lnTo>
                    <a:pt x="185162" y="160065"/>
                  </a:lnTo>
                  <a:cubicBezTo>
                    <a:pt x="192010" y="150237"/>
                    <a:pt x="194647" y="140584"/>
                    <a:pt x="188223" y="130951"/>
                  </a:cubicBezTo>
                  <a:cubicBezTo>
                    <a:pt x="185317" y="126592"/>
                    <a:pt x="181739" y="123451"/>
                    <a:pt x="177326" y="121379"/>
                  </a:cubicBezTo>
                  <a:cubicBezTo>
                    <a:pt x="179243" y="114255"/>
                    <a:pt x="180286" y="106647"/>
                    <a:pt x="180286" y="98750"/>
                  </a:cubicBezTo>
                  <a:lnTo>
                    <a:pt x="180286" y="98481"/>
                  </a:lnTo>
                  <a:lnTo>
                    <a:pt x="180554" y="98481"/>
                  </a:lnTo>
                  <a:cubicBezTo>
                    <a:pt x="185156" y="98481"/>
                    <a:pt x="188896" y="94740"/>
                    <a:pt x="188896" y="90139"/>
                  </a:cubicBezTo>
                  <a:lnTo>
                    <a:pt x="188896" y="81529"/>
                  </a:lnTo>
                  <a:cubicBezTo>
                    <a:pt x="188896" y="78394"/>
                    <a:pt x="187154" y="75656"/>
                    <a:pt x="184591" y="74237"/>
                  </a:cubicBezTo>
                  <a:lnTo>
                    <a:pt x="184591" y="64308"/>
                  </a:lnTo>
                  <a:cubicBezTo>
                    <a:pt x="184591" y="28851"/>
                    <a:pt x="155746" y="0"/>
                    <a:pt x="120282" y="0"/>
                  </a:cubicBezTo>
                  <a:cubicBezTo>
                    <a:pt x="84818" y="0"/>
                    <a:pt x="55974" y="28851"/>
                    <a:pt x="55974" y="64308"/>
                  </a:cubicBezTo>
                  <a:lnTo>
                    <a:pt x="55974" y="74230"/>
                  </a:lnTo>
                  <a:cubicBezTo>
                    <a:pt x="53411" y="75656"/>
                    <a:pt x="51669" y="78388"/>
                    <a:pt x="51669" y="81522"/>
                  </a:cubicBezTo>
                  <a:lnTo>
                    <a:pt x="51669" y="90133"/>
                  </a:lnTo>
                  <a:cubicBezTo>
                    <a:pt x="51669" y="94734"/>
                    <a:pt x="55409" y="98474"/>
                    <a:pt x="60010" y="98474"/>
                  </a:cubicBezTo>
                  <a:lnTo>
                    <a:pt x="60279" y="98474"/>
                  </a:lnTo>
                  <a:lnTo>
                    <a:pt x="60279" y="98743"/>
                  </a:lnTo>
                  <a:cubicBezTo>
                    <a:pt x="60279" y="106640"/>
                    <a:pt x="61322" y="114248"/>
                    <a:pt x="63239" y="121372"/>
                  </a:cubicBezTo>
                  <a:cubicBezTo>
                    <a:pt x="58826" y="123444"/>
                    <a:pt x="55247" y="126585"/>
                    <a:pt x="52341" y="130944"/>
                  </a:cubicBezTo>
                  <a:cubicBezTo>
                    <a:pt x="45917" y="140577"/>
                    <a:pt x="48554" y="150223"/>
                    <a:pt x="55402" y="160058"/>
                  </a:cubicBezTo>
                  <a:lnTo>
                    <a:pt x="54178" y="163737"/>
                  </a:lnTo>
                  <a:cubicBezTo>
                    <a:pt x="53095" y="166986"/>
                    <a:pt x="50640" y="169556"/>
                    <a:pt x="47438" y="170787"/>
                  </a:cubicBezTo>
                  <a:lnTo>
                    <a:pt x="16864" y="182552"/>
                  </a:lnTo>
                  <a:cubicBezTo>
                    <a:pt x="16743" y="182599"/>
                    <a:pt x="16622" y="182653"/>
                    <a:pt x="16508" y="182707"/>
                  </a:cubicBezTo>
                  <a:cubicBezTo>
                    <a:pt x="6323" y="187799"/>
                    <a:pt x="0" y="198037"/>
                    <a:pt x="0" y="209419"/>
                  </a:cubicBezTo>
                  <a:lnTo>
                    <a:pt x="0" y="236508"/>
                  </a:lnTo>
                  <a:cubicBezTo>
                    <a:pt x="0" y="243477"/>
                    <a:pt x="5671" y="249154"/>
                    <a:pt x="12646" y="249154"/>
                  </a:cubicBezTo>
                  <a:lnTo>
                    <a:pt x="227905" y="249154"/>
                  </a:lnTo>
                  <a:cubicBezTo>
                    <a:pt x="234880" y="249154"/>
                    <a:pt x="240551" y="243484"/>
                    <a:pt x="240551" y="236508"/>
                  </a:cubicBezTo>
                  <a:lnTo>
                    <a:pt x="240551" y="209419"/>
                  </a:lnTo>
                  <a:cubicBezTo>
                    <a:pt x="240565" y="198044"/>
                    <a:pt x="234241" y="187806"/>
                    <a:pt x="224050" y="182714"/>
                  </a:cubicBezTo>
                  <a:lnTo>
                    <a:pt x="224050" y="182714"/>
                  </a:lnTo>
                  <a:close/>
                  <a:moveTo>
                    <a:pt x="181510" y="135431"/>
                  </a:moveTo>
                  <a:cubicBezTo>
                    <a:pt x="183864" y="138963"/>
                    <a:pt x="185788" y="144243"/>
                    <a:pt x="179707" y="153782"/>
                  </a:cubicBezTo>
                  <a:cubicBezTo>
                    <a:pt x="176545" y="158733"/>
                    <a:pt x="171810" y="164006"/>
                    <a:pt x="166388" y="169509"/>
                  </a:cubicBezTo>
                  <a:cubicBezTo>
                    <a:pt x="164423" y="168951"/>
                    <a:pt x="163071" y="167175"/>
                    <a:pt x="163071" y="165116"/>
                  </a:cubicBezTo>
                  <a:lnTo>
                    <a:pt x="163071" y="150412"/>
                  </a:lnTo>
                  <a:cubicBezTo>
                    <a:pt x="163071" y="150230"/>
                    <a:pt x="163051" y="150048"/>
                    <a:pt x="163031" y="149873"/>
                  </a:cubicBezTo>
                  <a:cubicBezTo>
                    <a:pt x="167881" y="143887"/>
                    <a:pt x="171891" y="136884"/>
                    <a:pt x="174817" y="129162"/>
                  </a:cubicBezTo>
                  <a:cubicBezTo>
                    <a:pt x="177467" y="130594"/>
                    <a:pt x="179633" y="132619"/>
                    <a:pt x="181510" y="135431"/>
                  </a:cubicBezTo>
                  <a:lnTo>
                    <a:pt x="181510" y="135431"/>
                  </a:lnTo>
                  <a:close/>
                  <a:moveTo>
                    <a:pt x="70161" y="115701"/>
                  </a:moveTo>
                  <a:lnTo>
                    <a:pt x="71156" y="115701"/>
                  </a:lnTo>
                  <a:cubicBezTo>
                    <a:pt x="74002" y="115701"/>
                    <a:pt x="76672" y="116811"/>
                    <a:pt x="78690" y="118829"/>
                  </a:cubicBezTo>
                  <a:cubicBezTo>
                    <a:pt x="82222" y="122361"/>
                    <a:pt x="86924" y="124312"/>
                    <a:pt x="91929" y="124312"/>
                  </a:cubicBezTo>
                  <a:lnTo>
                    <a:pt x="148649" y="124312"/>
                  </a:lnTo>
                  <a:cubicBezTo>
                    <a:pt x="153647" y="124312"/>
                    <a:pt x="158349" y="122361"/>
                    <a:pt x="161894" y="118816"/>
                  </a:cubicBezTo>
                  <a:cubicBezTo>
                    <a:pt x="163906" y="116804"/>
                    <a:pt x="166576" y="115701"/>
                    <a:pt x="169422" y="115701"/>
                  </a:cubicBezTo>
                  <a:lnTo>
                    <a:pt x="170417" y="115701"/>
                  </a:lnTo>
                  <a:cubicBezTo>
                    <a:pt x="164430" y="143261"/>
                    <a:pt x="144230" y="163596"/>
                    <a:pt x="120289" y="163596"/>
                  </a:cubicBezTo>
                  <a:cubicBezTo>
                    <a:pt x="96348" y="163596"/>
                    <a:pt x="76148" y="143261"/>
                    <a:pt x="70161" y="115701"/>
                  </a:cubicBezTo>
                  <a:lnTo>
                    <a:pt x="70161" y="115701"/>
                  </a:lnTo>
                  <a:close/>
                  <a:moveTo>
                    <a:pt x="82013" y="173929"/>
                  </a:moveTo>
                  <a:cubicBezTo>
                    <a:pt x="84240" y="171635"/>
                    <a:pt x="85578" y="168520"/>
                    <a:pt x="85578" y="165116"/>
                  </a:cubicBezTo>
                  <a:lnTo>
                    <a:pt x="85578" y="158194"/>
                  </a:lnTo>
                  <a:cubicBezTo>
                    <a:pt x="95380" y="166670"/>
                    <a:pt x="107367" y="171662"/>
                    <a:pt x="120289" y="171662"/>
                  </a:cubicBezTo>
                  <a:cubicBezTo>
                    <a:pt x="133211" y="171662"/>
                    <a:pt x="145191" y="166670"/>
                    <a:pt x="154999" y="158194"/>
                  </a:cubicBezTo>
                  <a:lnTo>
                    <a:pt x="154999" y="165116"/>
                  </a:lnTo>
                  <a:cubicBezTo>
                    <a:pt x="154999" y="168513"/>
                    <a:pt x="156338" y="171635"/>
                    <a:pt x="158571" y="173929"/>
                  </a:cubicBezTo>
                  <a:cubicBezTo>
                    <a:pt x="146833" y="181261"/>
                    <a:pt x="133662" y="185122"/>
                    <a:pt x="120296" y="185122"/>
                  </a:cubicBezTo>
                  <a:cubicBezTo>
                    <a:pt x="106923" y="185122"/>
                    <a:pt x="93752" y="181261"/>
                    <a:pt x="82013" y="173929"/>
                  </a:cubicBezTo>
                  <a:lnTo>
                    <a:pt x="82013" y="173929"/>
                  </a:lnTo>
                  <a:close/>
                  <a:moveTo>
                    <a:pt x="120289" y="193194"/>
                  </a:moveTo>
                  <a:cubicBezTo>
                    <a:pt x="129498" y="193194"/>
                    <a:pt x="138619" y="191546"/>
                    <a:pt x="147317" y="188364"/>
                  </a:cubicBezTo>
                  <a:cubicBezTo>
                    <a:pt x="136299" y="199558"/>
                    <a:pt x="125805" y="211713"/>
                    <a:pt x="120289" y="225328"/>
                  </a:cubicBezTo>
                  <a:cubicBezTo>
                    <a:pt x="114766" y="211713"/>
                    <a:pt x="104273" y="199558"/>
                    <a:pt x="93261" y="188364"/>
                  </a:cubicBezTo>
                  <a:cubicBezTo>
                    <a:pt x="101959" y="191546"/>
                    <a:pt x="111073" y="193194"/>
                    <a:pt x="120289" y="193194"/>
                  </a:cubicBezTo>
                  <a:lnTo>
                    <a:pt x="120289" y="193194"/>
                  </a:lnTo>
                  <a:close/>
                  <a:moveTo>
                    <a:pt x="180830" y="90139"/>
                  </a:moveTo>
                  <a:cubicBezTo>
                    <a:pt x="180830" y="90287"/>
                    <a:pt x="180709" y="90408"/>
                    <a:pt x="180561" y="90408"/>
                  </a:cubicBezTo>
                  <a:lnTo>
                    <a:pt x="171682" y="90408"/>
                  </a:lnTo>
                  <a:lnTo>
                    <a:pt x="171682" y="81260"/>
                  </a:lnTo>
                  <a:lnTo>
                    <a:pt x="180561" y="81260"/>
                  </a:lnTo>
                  <a:cubicBezTo>
                    <a:pt x="180709" y="81260"/>
                    <a:pt x="180830" y="81381"/>
                    <a:pt x="180830" y="81529"/>
                  </a:cubicBezTo>
                  <a:lnTo>
                    <a:pt x="180830" y="90139"/>
                  </a:lnTo>
                  <a:close/>
                  <a:moveTo>
                    <a:pt x="150156" y="90408"/>
                  </a:moveTo>
                  <a:lnTo>
                    <a:pt x="150156" y="81260"/>
                  </a:lnTo>
                  <a:lnTo>
                    <a:pt x="163610" y="81260"/>
                  </a:lnTo>
                  <a:lnTo>
                    <a:pt x="163610" y="90408"/>
                  </a:lnTo>
                  <a:lnTo>
                    <a:pt x="150156" y="90408"/>
                  </a:lnTo>
                  <a:close/>
                  <a:moveTo>
                    <a:pt x="124325" y="90408"/>
                  </a:moveTo>
                  <a:lnTo>
                    <a:pt x="124325" y="81260"/>
                  </a:lnTo>
                  <a:lnTo>
                    <a:pt x="142084" y="81260"/>
                  </a:lnTo>
                  <a:lnTo>
                    <a:pt x="142084" y="90408"/>
                  </a:lnTo>
                  <a:lnTo>
                    <a:pt x="124325" y="90408"/>
                  </a:lnTo>
                  <a:close/>
                  <a:moveTo>
                    <a:pt x="98494" y="90408"/>
                  </a:moveTo>
                  <a:lnTo>
                    <a:pt x="98494" y="81260"/>
                  </a:lnTo>
                  <a:lnTo>
                    <a:pt x="116253" y="81260"/>
                  </a:lnTo>
                  <a:lnTo>
                    <a:pt x="116253" y="90408"/>
                  </a:lnTo>
                  <a:lnTo>
                    <a:pt x="98494" y="90408"/>
                  </a:lnTo>
                  <a:close/>
                  <a:moveTo>
                    <a:pt x="76968" y="90408"/>
                  </a:moveTo>
                  <a:lnTo>
                    <a:pt x="76968" y="81260"/>
                  </a:lnTo>
                  <a:lnTo>
                    <a:pt x="90422" y="81260"/>
                  </a:lnTo>
                  <a:lnTo>
                    <a:pt x="90422" y="90408"/>
                  </a:lnTo>
                  <a:lnTo>
                    <a:pt x="76968" y="90408"/>
                  </a:lnTo>
                  <a:close/>
                  <a:moveTo>
                    <a:pt x="154999" y="73188"/>
                  </a:moveTo>
                  <a:lnTo>
                    <a:pt x="137241" y="73188"/>
                  </a:lnTo>
                  <a:lnTo>
                    <a:pt x="137241" y="64308"/>
                  </a:lnTo>
                  <a:cubicBezTo>
                    <a:pt x="137241" y="47935"/>
                    <a:pt x="135868" y="32497"/>
                    <a:pt x="133366" y="20840"/>
                  </a:cubicBezTo>
                  <a:cubicBezTo>
                    <a:pt x="132505" y="16830"/>
                    <a:pt x="131556" y="13427"/>
                    <a:pt x="130507" y="10601"/>
                  </a:cubicBezTo>
                  <a:cubicBezTo>
                    <a:pt x="135593" y="13178"/>
                    <a:pt x="140308" y="17678"/>
                    <a:pt x="144284" y="23873"/>
                  </a:cubicBezTo>
                  <a:cubicBezTo>
                    <a:pt x="151192" y="34616"/>
                    <a:pt x="154993" y="48978"/>
                    <a:pt x="154993" y="64308"/>
                  </a:cubicBezTo>
                  <a:lnTo>
                    <a:pt x="154993" y="73188"/>
                  </a:lnTo>
                  <a:close/>
                  <a:moveTo>
                    <a:pt x="111410" y="73188"/>
                  </a:moveTo>
                  <a:lnTo>
                    <a:pt x="111410" y="64308"/>
                  </a:lnTo>
                  <a:cubicBezTo>
                    <a:pt x="111410" y="49698"/>
                    <a:pt x="112546" y="35699"/>
                    <a:pt x="114625" y="24882"/>
                  </a:cubicBezTo>
                  <a:cubicBezTo>
                    <a:pt x="116710" y="14012"/>
                    <a:pt x="119125" y="9606"/>
                    <a:pt x="120289" y="8341"/>
                  </a:cubicBezTo>
                  <a:cubicBezTo>
                    <a:pt x="121453" y="9599"/>
                    <a:pt x="123868" y="14005"/>
                    <a:pt x="125953" y="24882"/>
                  </a:cubicBezTo>
                  <a:cubicBezTo>
                    <a:pt x="128025" y="35699"/>
                    <a:pt x="129168" y="49698"/>
                    <a:pt x="129168" y="64308"/>
                  </a:cubicBezTo>
                  <a:lnTo>
                    <a:pt x="129168" y="73188"/>
                  </a:lnTo>
                  <a:lnTo>
                    <a:pt x="111410" y="73188"/>
                  </a:lnTo>
                  <a:close/>
                  <a:moveTo>
                    <a:pt x="110064" y="10601"/>
                  </a:moveTo>
                  <a:cubicBezTo>
                    <a:pt x="109015" y="13427"/>
                    <a:pt x="108066" y="16830"/>
                    <a:pt x="107205" y="20846"/>
                  </a:cubicBezTo>
                  <a:cubicBezTo>
                    <a:pt x="104710" y="32497"/>
                    <a:pt x="103337" y="47935"/>
                    <a:pt x="103337" y="64308"/>
                  </a:cubicBezTo>
                  <a:lnTo>
                    <a:pt x="103337" y="73188"/>
                  </a:lnTo>
                  <a:lnTo>
                    <a:pt x="85578" y="73188"/>
                  </a:lnTo>
                  <a:lnTo>
                    <a:pt x="85578" y="64308"/>
                  </a:lnTo>
                  <a:cubicBezTo>
                    <a:pt x="85578" y="48971"/>
                    <a:pt x="89379" y="34616"/>
                    <a:pt x="96288" y="23873"/>
                  </a:cubicBezTo>
                  <a:cubicBezTo>
                    <a:pt x="100270" y="17678"/>
                    <a:pt x="104979" y="13178"/>
                    <a:pt x="110064" y="10601"/>
                  </a:cubicBezTo>
                  <a:lnTo>
                    <a:pt x="110064" y="10601"/>
                  </a:lnTo>
                  <a:close/>
                  <a:moveTo>
                    <a:pt x="176525" y="64308"/>
                  </a:moveTo>
                  <a:lnTo>
                    <a:pt x="176525" y="73188"/>
                  </a:lnTo>
                  <a:lnTo>
                    <a:pt x="163071" y="73188"/>
                  </a:lnTo>
                  <a:lnTo>
                    <a:pt x="163071" y="64308"/>
                  </a:lnTo>
                  <a:cubicBezTo>
                    <a:pt x="163071" y="47444"/>
                    <a:pt x="158813" y="31535"/>
                    <a:pt x="151084" y="19508"/>
                  </a:cubicBezTo>
                  <a:cubicBezTo>
                    <a:pt x="150196" y="18122"/>
                    <a:pt x="149268" y="16810"/>
                    <a:pt x="148306" y="15566"/>
                  </a:cubicBezTo>
                  <a:cubicBezTo>
                    <a:pt x="165157" y="25286"/>
                    <a:pt x="176525" y="43496"/>
                    <a:pt x="176525" y="64308"/>
                  </a:cubicBezTo>
                  <a:lnTo>
                    <a:pt x="176525" y="64308"/>
                  </a:lnTo>
                  <a:close/>
                  <a:moveTo>
                    <a:pt x="92272" y="15559"/>
                  </a:moveTo>
                  <a:cubicBezTo>
                    <a:pt x="91317" y="16810"/>
                    <a:pt x="90388" y="18115"/>
                    <a:pt x="89500" y="19508"/>
                  </a:cubicBezTo>
                  <a:cubicBezTo>
                    <a:pt x="81771" y="31535"/>
                    <a:pt x="77513" y="47444"/>
                    <a:pt x="77513" y="64308"/>
                  </a:cubicBezTo>
                  <a:lnTo>
                    <a:pt x="77513" y="73188"/>
                  </a:lnTo>
                  <a:lnTo>
                    <a:pt x="64060" y="73188"/>
                  </a:lnTo>
                  <a:lnTo>
                    <a:pt x="64060" y="64308"/>
                  </a:lnTo>
                  <a:cubicBezTo>
                    <a:pt x="64053" y="43496"/>
                    <a:pt x="75421" y="25286"/>
                    <a:pt x="92272" y="15559"/>
                  </a:cubicBezTo>
                  <a:lnTo>
                    <a:pt x="92272" y="15559"/>
                  </a:lnTo>
                  <a:close/>
                  <a:moveTo>
                    <a:pt x="59748" y="90139"/>
                  </a:moveTo>
                  <a:lnTo>
                    <a:pt x="59748" y="81529"/>
                  </a:lnTo>
                  <a:cubicBezTo>
                    <a:pt x="59748" y="81381"/>
                    <a:pt x="59869" y="81260"/>
                    <a:pt x="60017" y="81260"/>
                  </a:cubicBezTo>
                  <a:lnTo>
                    <a:pt x="68896" y="81260"/>
                  </a:lnTo>
                  <a:lnTo>
                    <a:pt x="68896" y="90408"/>
                  </a:lnTo>
                  <a:lnTo>
                    <a:pt x="60017" y="90408"/>
                  </a:lnTo>
                  <a:cubicBezTo>
                    <a:pt x="59869" y="90408"/>
                    <a:pt x="59748" y="90287"/>
                    <a:pt x="59748" y="90139"/>
                  </a:cubicBezTo>
                  <a:lnTo>
                    <a:pt x="59748" y="90139"/>
                  </a:lnTo>
                  <a:close/>
                  <a:moveTo>
                    <a:pt x="94740" y="98481"/>
                  </a:moveTo>
                  <a:cubicBezTo>
                    <a:pt x="94734" y="98568"/>
                    <a:pt x="94727" y="98662"/>
                    <a:pt x="94727" y="98750"/>
                  </a:cubicBezTo>
                  <a:lnTo>
                    <a:pt x="94727" y="103055"/>
                  </a:lnTo>
                  <a:cubicBezTo>
                    <a:pt x="94727" y="105281"/>
                    <a:pt x="96537" y="107091"/>
                    <a:pt x="98763" y="107091"/>
                  </a:cubicBezTo>
                  <a:cubicBezTo>
                    <a:pt x="100990" y="107091"/>
                    <a:pt x="102799" y="105281"/>
                    <a:pt x="102799" y="103055"/>
                  </a:cubicBezTo>
                  <a:lnTo>
                    <a:pt x="102799" y="98750"/>
                  </a:lnTo>
                  <a:cubicBezTo>
                    <a:pt x="102799" y="98655"/>
                    <a:pt x="102792" y="98568"/>
                    <a:pt x="102786" y="98481"/>
                  </a:cubicBezTo>
                  <a:lnTo>
                    <a:pt x="137792" y="98481"/>
                  </a:lnTo>
                  <a:cubicBezTo>
                    <a:pt x="137786" y="98568"/>
                    <a:pt x="137779" y="98662"/>
                    <a:pt x="137779" y="98750"/>
                  </a:cubicBezTo>
                  <a:lnTo>
                    <a:pt x="137779" y="103055"/>
                  </a:lnTo>
                  <a:cubicBezTo>
                    <a:pt x="137779" y="105281"/>
                    <a:pt x="139588" y="107091"/>
                    <a:pt x="141815" y="107091"/>
                  </a:cubicBezTo>
                  <a:cubicBezTo>
                    <a:pt x="144041" y="107091"/>
                    <a:pt x="145851" y="105281"/>
                    <a:pt x="145851" y="103055"/>
                  </a:cubicBezTo>
                  <a:lnTo>
                    <a:pt x="145851" y="98750"/>
                  </a:lnTo>
                  <a:cubicBezTo>
                    <a:pt x="145851" y="98655"/>
                    <a:pt x="145844" y="98568"/>
                    <a:pt x="145837" y="98481"/>
                  </a:cubicBezTo>
                  <a:lnTo>
                    <a:pt x="172220" y="98481"/>
                  </a:lnTo>
                  <a:lnTo>
                    <a:pt x="172220" y="98750"/>
                  </a:lnTo>
                  <a:cubicBezTo>
                    <a:pt x="172220" y="101763"/>
                    <a:pt x="172052" y="104723"/>
                    <a:pt x="171729" y="107629"/>
                  </a:cubicBezTo>
                  <a:lnTo>
                    <a:pt x="169422" y="107629"/>
                  </a:lnTo>
                  <a:cubicBezTo>
                    <a:pt x="164423" y="107629"/>
                    <a:pt x="159722" y="109580"/>
                    <a:pt x="156177" y="113118"/>
                  </a:cubicBezTo>
                  <a:cubicBezTo>
                    <a:pt x="154165" y="115129"/>
                    <a:pt x="151495" y="116239"/>
                    <a:pt x="148649" y="116239"/>
                  </a:cubicBezTo>
                  <a:lnTo>
                    <a:pt x="91929" y="116239"/>
                  </a:lnTo>
                  <a:cubicBezTo>
                    <a:pt x="89083" y="116239"/>
                    <a:pt x="86413" y="115129"/>
                    <a:pt x="84388" y="113111"/>
                  </a:cubicBezTo>
                  <a:cubicBezTo>
                    <a:pt x="80856" y="109580"/>
                    <a:pt x="76154" y="107629"/>
                    <a:pt x="71156" y="107629"/>
                  </a:cubicBezTo>
                  <a:lnTo>
                    <a:pt x="68849" y="107629"/>
                  </a:lnTo>
                  <a:cubicBezTo>
                    <a:pt x="68526" y="104723"/>
                    <a:pt x="68358" y="101763"/>
                    <a:pt x="68358" y="98750"/>
                  </a:cubicBezTo>
                  <a:lnTo>
                    <a:pt x="68358" y="98481"/>
                  </a:lnTo>
                  <a:lnTo>
                    <a:pt x="94740" y="98481"/>
                  </a:lnTo>
                  <a:close/>
                  <a:moveTo>
                    <a:pt x="59068" y="135431"/>
                  </a:moveTo>
                  <a:cubicBezTo>
                    <a:pt x="60945" y="132619"/>
                    <a:pt x="63111" y="130594"/>
                    <a:pt x="65761" y="129162"/>
                  </a:cubicBezTo>
                  <a:cubicBezTo>
                    <a:pt x="68687" y="136884"/>
                    <a:pt x="72697" y="143887"/>
                    <a:pt x="77547" y="149873"/>
                  </a:cubicBezTo>
                  <a:cubicBezTo>
                    <a:pt x="77527" y="150055"/>
                    <a:pt x="77507" y="150230"/>
                    <a:pt x="77507" y="150412"/>
                  </a:cubicBezTo>
                  <a:lnTo>
                    <a:pt x="77507" y="165116"/>
                  </a:lnTo>
                  <a:cubicBezTo>
                    <a:pt x="77507" y="167175"/>
                    <a:pt x="76154" y="168951"/>
                    <a:pt x="74190" y="169509"/>
                  </a:cubicBezTo>
                  <a:cubicBezTo>
                    <a:pt x="68768" y="164000"/>
                    <a:pt x="64026" y="158733"/>
                    <a:pt x="60871" y="153782"/>
                  </a:cubicBezTo>
                  <a:cubicBezTo>
                    <a:pt x="54790" y="144243"/>
                    <a:pt x="56714" y="138963"/>
                    <a:pt x="59068" y="135431"/>
                  </a:cubicBezTo>
                  <a:lnTo>
                    <a:pt x="59068" y="135431"/>
                  </a:lnTo>
                  <a:close/>
                  <a:moveTo>
                    <a:pt x="8086" y="236515"/>
                  </a:moveTo>
                  <a:lnTo>
                    <a:pt x="8086" y="209426"/>
                  </a:lnTo>
                  <a:cubicBezTo>
                    <a:pt x="8086" y="201179"/>
                    <a:pt x="12633" y="193759"/>
                    <a:pt x="19965" y="190019"/>
                  </a:cubicBezTo>
                  <a:lnTo>
                    <a:pt x="50350" y="178328"/>
                  </a:lnTo>
                  <a:cubicBezTo>
                    <a:pt x="55375" y="176397"/>
                    <a:pt x="59324" y="172523"/>
                    <a:pt x="61362" y="167585"/>
                  </a:cubicBezTo>
                  <a:cubicBezTo>
                    <a:pt x="66118" y="173041"/>
                    <a:pt x="71782" y="178557"/>
                    <a:pt x="77533" y="184167"/>
                  </a:cubicBezTo>
                  <a:cubicBezTo>
                    <a:pt x="94620" y="200836"/>
                    <a:pt x="113851" y="219590"/>
                    <a:pt x="116045" y="241089"/>
                  </a:cubicBezTo>
                  <a:lnTo>
                    <a:pt x="51144" y="241089"/>
                  </a:lnTo>
                  <a:lnTo>
                    <a:pt x="51144" y="227904"/>
                  </a:lnTo>
                  <a:cubicBezTo>
                    <a:pt x="51144" y="225678"/>
                    <a:pt x="49334" y="223868"/>
                    <a:pt x="47108" y="223868"/>
                  </a:cubicBezTo>
                  <a:cubicBezTo>
                    <a:pt x="44881" y="223868"/>
                    <a:pt x="43072" y="225678"/>
                    <a:pt x="43072" y="227904"/>
                  </a:cubicBezTo>
                  <a:lnTo>
                    <a:pt x="43072" y="241089"/>
                  </a:lnTo>
                  <a:lnTo>
                    <a:pt x="12667" y="241089"/>
                  </a:lnTo>
                  <a:cubicBezTo>
                    <a:pt x="10137" y="241089"/>
                    <a:pt x="8086" y="239037"/>
                    <a:pt x="8086" y="236515"/>
                  </a:cubicBezTo>
                  <a:lnTo>
                    <a:pt x="8086" y="236515"/>
                  </a:lnTo>
                  <a:close/>
                  <a:moveTo>
                    <a:pt x="232492" y="236515"/>
                  </a:moveTo>
                  <a:cubicBezTo>
                    <a:pt x="232492" y="239037"/>
                    <a:pt x="230441" y="241089"/>
                    <a:pt x="227918" y="241089"/>
                  </a:cubicBezTo>
                  <a:lnTo>
                    <a:pt x="197513" y="241089"/>
                  </a:lnTo>
                  <a:lnTo>
                    <a:pt x="197513" y="227904"/>
                  </a:lnTo>
                  <a:cubicBezTo>
                    <a:pt x="197513" y="225678"/>
                    <a:pt x="195703" y="223868"/>
                    <a:pt x="193477" y="223868"/>
                  </a:cubicBezTo>
                  <a:cubicBezTo>
                    <a:pt x="191243" y="223868"/>
                    <a:pt x="189440" y="225678"/>
                    <a:pt x="189440" y="227904"/>
                  </a:cubicBezTo>
                  <a:lnTo>
                    <a:pt x="189440" y="241089"/>
                  </a:lnTo>
                  <a:lnTo>
                    <a:pt x="124540" y="241089"/>
                  </a:lnTo>
                  <a:cubicBezTo>
                    <a:pt x="126733" y="219597"/>
                    <a:pt x="145958" y="200836"/>
                    <a:pt x="163045" y="184167"/>
                  </a:cubicBezTo>
                  <a:cubicBezTo>
                    <a:pt x="168803" y="178557"/>
                    <a:pt x="174460" y="173034"/>
                    <a:pt x="179216" y="167585"/>
                  </a:cubicBezTo>
                  <a:cubicBezTo>
                    <a:pt x="181254" y="172516"/>
                    <a:pt x="185203" y="176391"/>
                    <a:pt x="190221" y="178328"/>
                  </a:cubicBezTo>
                  <a:lnTo>
                    <a:pt x="220606" y="190019"/>
                  </a:lnTo>
                  <a:cubicBezTo>
                    <a:pt x="227938" y="193766"/>
                    <a:pt x="232486" y="201186"/>
                    <a:pt x="232486" y="209426"/>
                  </a:cubicBezTo>
                  <a:lnTo>
                    <a:pt x="232486" y="2365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73" name="Google Shape;273;p32"/>
          <p:cNvPicPr preferRelativeResize="0"/>
          <p:nvPr/>
        </p:nvPicPr>
        <p:blipFill>
          <a:blip r:embed="rId3">
            <a:alphaModFix/>
          </a:blip>
          <a:stretch>
            <a:fillRect/>
          </a:stretch>
        </p:blipFill>
        <p:spPr>
          <a:xfrm>
            <a:off x="8155550" y="1419063"/>
            <a:ext cx="311752" cy="311752"/>
          </a:xfrm>
          <a:prstGeom prst="rect">
            <a:avLst/>
          </a:prstGeom>
          <a:noFill/>
          <a:ln>
            <a:noFill/>
          </a:ln>
        </p:spPr>
      </p:pic>
      <p:sp>
        <p:nvSpPr>
          <p:cNvPr id="8" name="TextBox 7">
            <a:extLst>
              <a:ext uri="{FF2B5EF4-FFF2-40B4-BE49-F238E27FC236}">
                <a16:creationId xmlns:a16="http://schemas.microsoft.com/office/drawing/2014/main" id="{FDD1166C-B9BA-1F9B-4A6E-D6C68D82A7ED}"/>
              </a:ext>
            </a:extLst>
          </p:cNvPr>
          <p:cNvSpPr txBox="1"/>
          <p:nvPr/>
        </p:nvSpPr>
        <p:spPr>
          <a:xfrm>
            <a:off x="1006929" y="3113007"/>
            <a:ext cx="4576082" cy="307777"/>
          </a:xfrm>
          <a:prstGeom prst="rect">
            <a:avLst/>
          </a:prstGeom>
          <a:solidFill>
            <a:srgbClr val="B167FA"/>
          </a:solidFill>
        </p:spPr>
        <p:txBody>
          <a:bodyPr wrap="square">
            <a:spAutoFit/>
          </a:bodyPr>
          <a:lstStyle/>
          <a:p>
            <a:pPr marL="0" lvl="0" indent="0" algn="l" rtl="0">
              <a:spcBef>
                <a:spcPts val="0"/>
              </a:spcBef>
              <a:spcAft>
                <a:spcPts val="0"/>
              </a:spcAft>
              <a:buNone/>
            </a:pPr>
            <a:r>
              <a:rPr lang="en-US">
                <a:solidFill>
                  <a:schemeClr val="tx2">
                    <a:lumMod val="25000"/>
                  </a:schemeClr>
                </a:solidFill>
              </a:rPr>
              <a:t>https://case.law/caselaw/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F4FBDD6-3F91-B45E-426B-44F7474F5EF2}"/>
              </a:ext>
            </a:extLst>
          </p:cNvPr>
          <p:cNvGraphicFramePr>
            <a:graphicFrameLocks noGrp="1"/>
          </p:cNvGraphicFramePr>
          <p:nvPr>
            <p:extLst>
              <p:ext uri="{D42A27DB-BD31-4B8C-83A1-F6EECF244321}">
                <p14:modId xmlns:p14="http://schemas.microsoft.com/office/powerpoint/2010/main" val="3111358276"/>
              </p:ext>
            </p:extLst>
          </p:nvPr>
        </p:nvGraphicFramePr>
        <p:xfrm>
          <a:off x="717382" y="828114"/>
          <a:ext cx="7709235" cy="3750798"/>
        </p:xfrm>
        <a:graphic>
          <a:graphicData uri="http://schemas.openxmlformats.org/drawingml/2006/table">
            <a:tbl>
              <a:tblPr firstRow="1" bandRow="1">
                <a:tableStyleId>{CF08FD73-9106-4CA5-8712-B10AD125C975}</a:tableStyleId>
              </a:tblPr>
              <a:tblGrid>
                <a:gridCol w="2569745">
                  <a:extLst>
                    <a:ext uri="{9D8B030D-6E8A-4147-A177-3AD203B41FA5}">
                      <a16:colId xmlns:a16="http://schemas.microsoft.com/office/drawing/2014/main" val="2649942747"/>
                    </a:ext>
                  </a:extLst>
                </a:gridCol>
                <a:gridCol w="2569745">
                  <a:extLst>
                    <a:ext uri="{9D8B030D-6E8A-4147-A177-3AD203B41FA5}">
                      <a16:colId xmlns:a16="http://schemas.microsoft.com/office/drawing/2014/main" val="3690334766"/>
                    </a:ext>
                  </a:extLst>
                </a:gridCol>
                <a:gridCol w="2569745">
                  <a:extLst>
                    <a:ext uri="{9D8B030D-6E8A-4147-A177-3AD203B41FA5}">
                      <a16:colId xmlns:a16="http://schemas.microsoft.com/office/drawing/2014/main" val="123818363"/>
                    </a:ext>
                  </a:extLst>
                </a:gridCol>
              </a:tblGrid>
              <a:tr h="458958">
                <a:tc>
                  <a:txBody>
                    <a:bodyPr/>
                    <a:lstStyle/>
                    <a:p>
                      <a:pPr algn="ctr"/>
                      <a:r>
                        <a:rPr lang="en-US" b="1">
                          <a:solidFill>
                            <a:schemeClr val="tx1"/>
                          </a:solidFill>
                          <a:latin typeface="Archivo"/>
                        </a:rPr>
                        <a:t>EXTRACT</a:t>
                      </a:r>
                    </a:p>
                  </a:txBody>
                  <a:tcPr>
                    <a:lnL w="19050">
                      <a:solidFill>
                        <a:schemeClr val="tx1"/>
                      </a:solidFill>
                    </a:lnL>
                    <a:lnR w="19050">
                      <a:solidFill>
                        <a:schemeClr val="tx1"/>
                      </a:solidFill>
                    </a:lnR>
                    <a:lnT w="19050">
                      <a:solidFill>
                        <a:schemeClr val="tx1"/>
                      </a:solidFill>
                    </a:lnT>
                    <a:lnB w="19050">
                      <a:solidFill>
                        <a:schemeClr val="tx1"/>
                      </a:solidFill>
                    </a:lnB>
                    <a:solidFill>
                      <a:srgbClr val="B167FA"/>
                    </a:solidFill>
                  </a:tcPr>
                </a:tc>
                <a:tc>
                  <a:txBody>
                    <a:bodyPr/>
                    <a:lstStyle/>
                    <a:p>
                      <a:pPr algn="ctr"/>
                      <a:r>
                        <a:rPr lang="en-US" b="1">
                          <a:solidFill>
                            <a:schemeClr val="tx1"/>
                          </a:solidFill>
                          <a:latin typeface="Archivo"/>
                        </a:rPr>
                        <a:t>TRANSFORM</a:t>
                      </a:r>
                    </a:p>
                  </a:txBody>
                  <a:tcPr>
                    <a:lnL w="19050">
                      <a:solidFill>
                        <a:schemeClr val="tx1"/>
                      </a:solidFill>
                    </a:lnL>
                    <a:lnR w="19050">
                      <a:solidFill>
                        <a:schemeClr val="tx1"/>
                      </a:solidFill>
                    </a:lnR>
                    <a:lnT w="19050">
                      <a:solidFill>
                        <a:schemeClr val="tx1"/>
                      </a:solidFill>
                    </a:lnT>
                    <a:lnB w="19050">
                      <a:solidFill>
                        <a:schemeClr val="tx1"/>
                      </a:solidFill>
                    </a:lnB>
                    <a:solidFill>
                      <a:srgbClr val="B167FA"/>
                    </a:solidFill>
                  </a:tcPr>
                </a:tc>
                <a:tc>
                  <a:txBody>
                    <a:bodyPr/>
                    <a:lstStyle/>
                    <a:p>
                      <a:pPr algn="ctr"/>
                      <a:r>
                        <a:rPr lang="en-US" b="1">
                          <a:solidFill>
                            <a:schemeClr val="tx1"/>
                          </a:solidFill>
                          <a:latin typeface="Archivo"/>
                        </a:rPr>
                        <a:t>LOAD</a:t>
                      </a:r>
                    </a:p>
                  </a:txBody>
                  <a:tcPr>
                    <a:lnL w="19050">
                      <a:solidFill>
                        <a:schemeClr val="tx1"/>
                      </a:solidFill>
                    </a:lnL>
                    <a:lnR w="19050">
                      <a:solidFill>
                        <a:schemeClr val="tx1"/>
                      </a:solidFill>
                    </a:lnR>
                    <a:lnT w="19050">
                      <a:solidFill>
                        <a:schemeClr val="tx1"/>
                      </a:solidFill>
                    </a:lnT>
                    <a:lnB w="19050">
                      <a:solidFill>
                        <a:schemeClr val="tx1"/>
                      </a:solidFill>
                    </a:lnB>
                    <a:solidFill>
                      <a:srgbClr val="B167FA"/>
                    </a:solidFill>
                  </a:tcPr>
                </a:tc>
                <a:extLst>
                  <a:ext uri="{0D108BD9-81ED-4DB2-BD59-A6C34878D82A}">
                    <a16:rowId xmlns:a16="http://schemas.microsoft.com/office/drawing/2014/main" val="4231373400"/>
                  </a:ext>
                </a:extLst>
              </a:tr>
              <a:tr h="2748787">
                <a:tc>
                  <a:txBody>
                    <a:bodyPr/>
                    <a:lstStyle/>
                    <a:p>
                      <a:pPr lvl="0" algn="l">
                        <a:lnSpc>
                          <a:spcPct val="100000"/>
                        </a:lnSpc>
                        <a:spcBef>
                          <a:spcPts val="0"/>
                        </a:spcBef>
                        <a:spcAft>
                          <a:spcPts val="0"/>
                        </a:spcAft>
                        <a:buNone/>
                      </a:pPr>
                      <a:r>
                        <a:rPr lang="en-US" sz="1400" b="0" i="0" u="none" strike="noStrike" noProof="0">
                          <a:solidFill>
                            <a:schemeClr val="tx1"/>
                          </a:solidFill>
                          <a:latin typeface="Archivo"/>
                        </a:rPr>
                        <a:t>• Identified the JSON files containing the relevant data for chatbot.</a:t>
                      </a:r>
                    </a:p>
                    <a:p>
                      <a:pPr lvl="0" algn="l">
                        <a:lnSpc>
                          <a:spcPct val="100000"/>
                        </a:lnSpc>
                        <a:spcBef>
                          <a:spcPts val="0"/>
                        </a:spcBef>
                        <a:spcAft>
                          <a:spcPts val="0"/>
                        </a:spcAft>
                        <a:buNone/>
                      </a:pPr>
                      <a:endParaRPr lang="en-US">
                        <a:solidFill>
                          <a:schemeClr val="tx1"/>
                        </a:solidFill>
                        <a:latin typeface="Archivo"/>
                      </a:endParaRPr>
                    </a:p>
                    <a:p>
                      <a:pPr lvl="0" algn="l">
                        <a:lnSpc>
                          <a:spcPct val="100000"/>
                        </a:lnSpc>
                        <a:spcBef>
                          <a:spcPts val="0"/>
                        </a:spcBef>
                        <a:spcAft>
                          <a:spcPts val="0"/>
                        </a:spcAft>
                        <a:buNone/>
                      </a:pPr>
                      <a:r>
                        <a:rPr lang="en-US" sz="1400" b="0" i="0" u="none" strike="noStrike" noProof="0">
                          <a:solidFill>
                            <a:schemeClr val="tx1"/>
                          </a:solidFill>
                          <a:latin typeface="Archivo"/>
                        </a:rPr>
                        <a:t>• Used Python to read and parse the JSON files.</a:t>
                      </a:r>
                    </a:p>
                    <a:p>
                      <a:pPr lvl="0" algn="l">
                        <a:lnSpc>
                          <a:spcPct val="100000"/>
                        </a:lnSpc>
                        <a:spcBef>
                          <a:spcPts val="0"/>
                        </a:spcBef>
                        <a:spcAft>
                          <a:spcPts val="0"/>
                        </a:spcAft>
                        <a:buNone/>
                      </a:pPr>
                      <a:endParaRPr lang="en-US">
                        <a:solidFill>
                          <a:schemeClr val="tx1"/>
                        </a:solidFill>
                        <a:latin typeface="Archivo"/>
                      </a:endParaRPr>
                    </a:p>
                    <a:p>
                      <a:pPr lvl="0" algn="l">
                        <a:lnSpc>
                          <a:spcPct val="100000"/>
                        </a:lnSpc>
                        <a:spcBef>
                          <a:spcPts val="0"/>
                        </a:spcBef>
                        <a:spcAft>
                          <a:spcPts val="0"/>
                        </a:spcAft>
                        <a:buNone/>
                      </a:pPr>
                      <a:r>
                        <a:rPr lang="en-US" sz="1400" b="0" i="0" u="none" strike="noStrike" noProof="0">
                          <a:solidFill>
                            <a:schemeClr val="tx1"/>
                          </a:solidFill>
                          <a:latin typeface="Archivo"/>
                        </a:rPr>
                        <a:t>• Extracted the necessary information from the selected attributes for each case.</a:t>
                      </a:r>
                      <a:endParaRPr lang="en-US">
                        <a:solidFill>
                          <a:schemeClr val="tx1"/>
                        </a:solidFill>
                        <a:latin typeface="Archivo"/>
                      </a:endParaRPr>
                    </a:p>
                    <a:p>
                      <a:pPr lvl="0">
                        <a:buNone/>
                      </a:pPr>
                      <a:endParaRPr lang="en-US">
                        <a:latin typeface="Archivo"/>
                      </a:endParaRPr>
                    </a:p>
                  </a:txBody>
                  <a:tcPr>
                    <a:lnT w="19050">
                      <a:solidFill>
                        <a:schemeClr val="tx1"/>
                      </a:solidFill>
                    </a:lnT>
                    <a:noFill/>
                  </a:tcPr>
                </a:tc>
                <a:tc>
                  <a:txBody>
                    <a:bodyPr/>
                    <a:lstStyle/>
                    <a:p>
                      <a:pPr lvl="0" algn="l">
                        <a:lnSpc>
                          <a:spcPct val="100000"/>
                        </a:lnSpc>
                        <a:spcBef>
                          <a:spcPts val="0"/>
                        </a:spcBef>
                        <a:spcAft>
                          <a:spcPts val="0"/>
                        </a:spcAft>
                        <a:buNone/>
                      </a:pPr>
                      <a:r>
                        <a:rPr lang="en-US" sz="1400" b="0" i="0" u="none" strike="noStrike" noProof="0">
                          <a:solidFill>
                            <a:schemeClr val="tx1"/>
                          </a:solidFill>
                          <a:latin typeface="Archivo"/>
                        </a:rPr>
                        <a:t>•Defined the schema for Neo4j graph database, including node labels and relationship types.</a:t>
                      </a:r>
                      <a:br>
                        <a:rPr lang="en-US" sz="1400" b="0" i="0" u="none" strike="noStrike" noProof="0">
                          <a:solidFill>
                            <a:srgbClr val="FFFFFF"/>
                          </a:solidFill>
                          <a:latin typeface="Archivo"/>
                        </a:rPr>
                      </a:br>
                      <a:endParaRPr lang="en-US">
                        <a:solidFill>
                          <a:srgbClr val="FFFFFF"/>
                        </a:solidFill>
                        <a:latin typeface="Archivo"/>
                      </a:endParaRPr>
                    </a:p>
                    <a:p>
                      <a:pPr lvl="0" algn="l">
                        <a:lnSpc>
                          <a:spcPct val="100000"/>
                        </a:lnSpc>
                        <a:spcBef>
                          <a:spcPts val="0"/>
                        </a:spcBef>
                        <a:spcAft>
                          <a:spcPts val="0"/>
                        </a:spcAft>
                        <a:buNone/>
                      </a:pPr>
                      <a:r>
                        <a:rPr lang="en-US" sz="1400" b="0" i="0" u="none" strike="noStrike" noProof="0">
                          <a:solidFill>
                            <a:schemeClr val="tx1"/>
                          </a:solidFill>
                          <a:latin typeface="Archivo"/>
                        </a:rPr>
                        <a:t>•Map the extracted data to the graph schema, converting entities and relationships into nodes and edges. </a:t>
                      </a:r>
                      <a:br>
                        <a:rPr lang="en-US" sz="1400" b="0" i="0" u="none" strike="noStrike" noProof="0">
                          <a:solidFill>
                            <a:srgbClr val="FFFFFF"/>
                          </a:solidFill>
                          <a:latin typeface="Archivo"/>
                        </a:rPr>
                      </a:br>
                      <a:endParaRPr lang="en-US">
                        <a:solidFill>
                          <a:srgbClr val="FFFFFF"/>
                        </a:solidFill>
                        <a:latin typeface="Archivo"/>
                      </a:endParaRPr>
                    </a:p>
                    <a:p>
                      <a:pPr lvl="0">
                        <a:buNone/>
                      </a:pPr>
                      <a:endParaRPr lang="en-US">
                        <a:latin typeface="Archivo"/>
                      </a:endParaRPr>
                    </a:p>
                  </a:txBody>
                  <a:tcPr>
                    <a:lnT w="19050">
                      <a:solidFill>
                        <a:schemeClr val="tx1"/>
                      </a:solidFill>
                    </a:lnT>
                  </a:tcPr>
                </a:tc>
                <a:tc>
                  <a:txBody>
                    <a:bodyPr/>
                    <a:lstStyle/>
                    <a:p>
                      <a:pPr lvl="0" algn="l">
                        <a:lnSpc>
                          <a:spcPct val="100000"/>
                        </a:lnSpc>
                        <a:spcBef>
                          <a:spcPts val="0"/>
                        </a:spcBef>
                        <a:spcAft>
                          <a:spcPts val="0"/>
                        </a:spcAft>
                        <a:buNone/>
                      </a:pPr>
                      <a:r>
                        <a:rPr lang="en-US" sz="1400" b="0" i="0" u="none" strike="noStrike" noProof="0">
                          <a:solidFill>
                            <a:schemeClr val="tx1"/>
                          </a:solidFill>
                          <a:latin typeface="Archivo"/>
                        </a:rPr>
                        <a:t>•Used the Neo4j Python driver to connect to Neo4j database from Python environment.</a:t>
                      </a:r>
                      <a:br>
                        <a:rPr lang="en-US" sz="1400" b="0" i="0" u="none" strike="noStrike" noProof="0">
                          <a:solidFill>
                            <a:srgbClr val="FFFFFF"/>
                          </a:solidFill>
                          <a:latin typeface="Archivo"/>
                        </a:rPr>
                      </a:br>
                      <a:endParaRPr lang="en-US">
                        <a:solidFill>
                          <a:srgbClr val="FFFFFF"/>
                        </a:solidFill>
                        <a:latin typeface="Archivo"/>
                      </a:endParaRPr>
                    </a:p>
                    <a:p>
                      <a:pPr lvl="0" algn="l">
                        <a:lnSpc>
                          <a:spcPct val="100000"/>
                        </a:lnSpc>
                        <a:spcBef>
                          <a:spcPts val="0"/>
                        </a:spcBef>
                        <a:spcAft>
                          <a:spcPts val="0"/>
                        </a:spcAft>
                        <a:buNone/>
                      </a:pPr>
                      <a:r>
                        <a:rPr lang="en-US" sz="1400" b="0" i="0" u="none" strike="noStrike" noProof="0">
                          <a:solidFill>
                            <a:schemeClr val="tx1"/>
                          </a:solidFill>
                          <a:latin typeface="Archivo"/>
                        </a:rPr>
                        <a:t>•Executed cypher queries to create nodes and relationships in the Neo4j database based on the transformed data. </a:t>
                      </a:r>
                      <a:br>
                        <a:rPr lang="en-US" sz="1400" b="0" i="0" u="none" strike="noStrike" noProof="0">
                          <a:solidFill>
                            <a:srgbClr val="FFFFFF"/>
                          </a:solidFill>
                          <a:latin typeface="Archivo"/>
                        </a:rPr>
                      </a:br>
                      <a:endParaRPr lang="en-US">
                        <a:solidFill>
                          <a:srgbClr val="FFFFFF"/>
                        </a:solidFill>
                        <a:latin typeface="Archivo"/>
                      </a:endParaRPr>
                    </a:p>
                    <a:p>
                      <a:pPr lvl="0" algn="l">
                        <a:lnSpc>
                          <a:spcPct val="100000"/>
                        </a:lnSpc>
                        <a:spcBef>
                          <a:spcPts val="0"/>
                        </a:spcBef>
                        <a:spcAft>
                          <a:spcPts val="0"/>
                        </a:spcAft>
                        <a:buNone/>
                      </a:pPr>
                      <a:r>
                        <a:rPr lang="en-US" sz="1400" b="0" i="0" u="none" strike="noStrike" noProof="0">
                          <a:solidFill>
                            <a:schemeClr val="tx1"/>
                          </a:solidFill>
                          <a:latin typeface="Archivo"/>
                        </a:rPr>
                        <a:t>•Load the data into the Neo4j graph database, ensuring that the graph structure accurately represents the relationships between entities.</a:t>
                      </a:r>
                      <a:endParaRPr lang="en-US">
                        <a:solidFill>
                          <a:schemeClr val="tx1"/>
                        </a:solidFill>
                        <a:latin typeface="Archivo"/>
                      </a:endParaRPr>
                    </a:p>
                    <a:p>
                      <a:pPr lvl="0">
                        <a:buNone/>
                      </a:pPr>
                      <a:endParaRPr lang="en-US">
                        <a:latin typeface="Archivo"/>
                      </a:endParaRPr>
                    </a:p>
                  </a:txBody>
                  <a:tcPr>
                    <a:lnT w="19050">
                      <a:solidFill>
                        <a:schemeClr val="tx1"/>
                      </a:solidFill>
                    </a:lnT>
                    <a:noFill/>
                  </a:tcPr>
                </a:tc>
                <a:extLst>
                  <a:ext uri="{0D108BD9-81ED-4DB2-BD59-A6C34878D82A}">
                    <a16:rowId xmlns:a16="http://schemas.microsoft.com/office/drawing/2014/main" val="4095973220"/>
                  </a:ext>
                </a:extLst>
              </a:tr>
            </a:tbl>
          </a:graphicData>
        </a:graphic>
      </p:graphicFrame>
      <p:sp>
        <p:nvSpPr>
          <p:cNvPr id="12" name="Google Shape;263;p32">
            <a:extLst>
              <a:ext uri="{FF2B5EF4-FFF2-40B4-BE49-F238E27FC236}">
                <a16:creationId xmlns:a16="http://schemas.microsoft.com/office/drawing/2014/main" id="{A47A447C-21CA-A4A5-BE2A-39A8A5B9D32C}"/>
              </a:ext>
            </a:extLst>
          </p:cNvPr>
          <p:cNvSpPr txBox="1">
            <a:spLocks/>
          </p:cNvSpPr>
          <p:nvPr/>
        </p:nvSpPr>
        <p:spPr>
          <a:xfrm>
            <a:off x="583928" y="9123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Archivo"/>
              <a:buNone/>
              <a:defRPr sz="33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4000">
                <a:solidFill>
                  <a:schemeClr val="lt2"/>
                </a:solidFill>
              </a:rPr>
              <a:t>03 ETL</a:t>
            </a:r>
            <a:endParaRPr lang="en-US" sz="4000"/>
          </a:p>
        </p:txBody>
      </p:sp>
    </p:spTree>
    <p:extLst>
      <p:ext uri="{BB962C8B-B14F-4D97-AF65-F5344CB8AC3E}">
        <p14:creationId xmlns:p14="http://schemas.microsoft.com/office/powerpoint/2010/main" val="306497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8155550" y="1419063"/>
            <a:ext cx="311752" cy="311752"/>
          </a:xfrm>
          <a:prstGeom prst="rect">
            <a:avLst/>
          </a:prstGeom>
          <a:noFill/>
          <a:ln>
            <a:noFill/>
          </a:ln>
        </p:spPr>
      </p:pic>
      <p:sp>
        <p:nvSpPr>
          <p:cNvPr id="18" name="Google Shape;263;p32">
            <a:extLst>
              <a:ext uri="{FF2B5EF4-FFF2-40B4-BE49-F238E27FC236}">
                <a16:creationId xmlns:a16="http://schemas.microsoft.com/office/drawing/2014/main" id="{E0B2EA90-E219-00BE-5B92-E2D05D1694EC}"/>
              </a:ext>
            </a:extLst>
          </p:cNvPr>
          <p:cNvSpPr txBox="1">
            <a:spLocks noGrp="1"/>
          </p:cNvSpPr>
          <p:nvPr>
            <p:ph type="title"/>
          </p:nvPr>
        </p:nvSpPr>
        <p:spPr>
          <a:xfrm>
            <a:off x="907006" y="214283"/>
            <a:ext cx="6212058" cy="740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lt2"/>
                </a:solidFill>
              </a:rPr>
              <a:t>04 Overview </a:t>
            </a:r>
            <a:r>
              <a:rPr lang="en-US" sz="2800">
                <a:solidFill>
                  <a:schemeClr val="accent1"/>
                </a:solidFill>
              </a:rPr>
              <a:t>of services used</a:t>
            </a:r>
            <a:endParaRPr lang="en-US" sz="4000">
              <a:solidFill>
                <a:schemeClr val="accent1"/>
              </a:solidFill>
            </a:endParaRPr>
          </a:p>
        </p:txBody>
      </p:sp>
      <p:grpSp>
        <p:nvGrpSpPr>
          <p:cNvPr id="19" name="Google Shape;8687;p60">
            <a:extLst>
              <a:ext uri="{FF2B5EF4-FFF2-40B4-BE49-F238E27FC236}">
                <a16:creationId xmlns:a16="http://schemas.microsoft.com/office/drawing/2014/main" id="{4BA2E175-09D8-44AB-BD39-08FAE2A299F6}"/>
              </a:ext>
            </a:extLst>
          </p:cNvPr>
          <p:cNvGrpSpPr/>
          <p:nvPr/>
        </p:nvGrpSpPr>
        <p:grpSpPr>
          <a:xfrm>
            <a:off x="568897" y="430883"/>
            <a:ext cx="340608" cy="340168"/>
            <a:chOff x="5053900" y="2021500"/>
            <a:chExt cx="483750" cy="483125"/>
          </a:xfrm>
        </p:grpSpPr>
        <p:sp>
          <p:nvSpPr>
            <p:cNvPr id="20" name="Google Shape;8688;p60">
              <a:extLst>
                <a:ext uri="{FF2B5EF4-FFF2-40B4-BE49-F238E27FC236}">
                  <a16:creationId xmlns:a16="http://schemas.microsoft.com/office/drawing/2014/main" id="{55DA898D-B69D-1C20-5985-5EA280B790A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8689;p60">
              <a:extLst>
                <a:ext uri="{FF2B5EF4-FFF2-40B4-BE49-F238E27FC236}">
                  <a16:creationId xmlns:a16="http://schemas.microsoft.com/office/drawing/2014/main" id="{98A59DBC-5745-E3E1-628D-4C87E0D079EF}"/>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8690;p60">
              <a:extLst>
                <a:ext uri="{FF2B5EF4-FFF2-40B4-BE49-F238E27FC236}">
                  <a16:creationId xmlns:a16="http://schemas.microsoft.com/office/drawing/2014/main" id="{409768BD-6F3C-2437-C231-3430C828297E}"/>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8691;p60">
              <a:extLst>
                <a:ext uri="{FF2B5EF4-FFF2-40B4-BE49-F238E27FC236}">
                  <a16:creationId xmlns:a16="http://schemas.microsoft.com/office/drawing/2014/main" id="{83210A1D-D869-8A74-6185-335D332398BD}"/>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692;p60">
              <a:extLst>
                <a:ext uri="{FF2B5EF4-FFF2-40B4-BE49-F238E27FC236}">
                  <a16:creationId xmlns:a16="http://schemas.microsoft.com/office/drawing/2014/main" id="{DF674057-C1C8-F122-4FF8-738409F6F721}"/>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8693;p60">
              <a:extLst>
                <a:ext uri="{FF2B5EF4-FFF2-40B4-BE49-F238E27FC236}">
                  <a16:creationId xmlns:a16="http://schemas.microsoft.com/office/drawing/2014/main" id="{DAD7D56A-E55A-1E20-9BC1-71EFBCF6BCF3}"/>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8694;p60">
              <a:extLst>
                <a:ext uri="{FF2B5EF4-FFF2-40B4-BE49-F238E27FC236}">
                  <a16:creationId xmlns:a16="http://schemas.microsoft.com/office/drawing/2014/main" id="{1556E632-675C-C15D-43A8-ED7BBFFC2B43}"/>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8695;p60">
              <a:extLst>
                <a:ext uri="{FF2B5EF4-FFF2-40B4-BE49-F238E27FC236}">
                  <a16:creationId xmlns:a16="http://schemas.microsoft.com/office/drawing/2014/main" id="{D88B1AC6-0700-5C7C-60DE-0ECB331FDC2C}"/>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Google Shape;279;p33">
            <a:extLst>
              <a:ext uri="{FF2B5EF4-FFF2-40B4-BE49-F238E27FC236}">
                <a16:creationId xmlns:a16="http://schemas.microsoft.com/office/drawing/2014/main" id="{F4065C65-8A5B-F9CD-3F22-383EDBEA32FE}"/>
              </a:ext>
            </a:extLst>
          </p:cNvPr>
          <p:cNvSpPr txBox="1">
            <a:spLocks noGrp="1"/>
          </p:cNvSpPr>
          <p:nvPr/>
        </p:nvSpPr>
        <p:spPr>
          <a:xfrm>
            <a:off x="1705333" y="1855111"/>
            <a:ext cx="1168761"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a:t>Langchain</a:t>
            </a:r>
            <a:endParaRPr/>
          </a:p>
        </p:txBody>
      </p:sp>
      <p:sp>
        <p:nvSpPr>
          <p:cNvPr id="4" name="Google Shape;281;p33">
            <a:extLst>
              <a:ext uri="{FF2B5EF4-FFF2-40B4-BE49-F238E27FC236}">
                <a16:creationId xmlns:a16="http://schemas.microsoft.com/office/drawing/2014/main" id="{FD276B7D-FF09-0894-F8C5-C4D6709CFDAD}"/>
              </a:ext>
            </a:extLst>
          </p:cNvPr>
          <p:cNvSpPr txBox="1">
            <a:spLocks noGrp="1"/>
          </p:cNvSpPr>
          <p:nvPr/>
        </p:nvSpPr>
        <p:spPr>
          <a:xfrm>
            <a:off x="1153325" y="2410662"/>
            <a:ext cx="3255389" cy="2128681"/>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1pPr>
            <a:lvl2pPr marL="914400" marR="0" lvl="1"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2pPr>
            <a:lvl3pPr marL="1371600" marR="0" lvl="2"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3pPr>
            <a:lvl4pPr marL="1828800" marR="0" lvl="3"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4pPr>
            <a:lvl5pPr marL="2286000" marR="0" lvl="4"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5pPr>
            <a:lvl6pPr marL="2743200" marR="0" lvl="5"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6pPr>
            <a:lvl7pPr marL="3200400" marR="0" lvl="6"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7pPr>
            <a:lvl8pPr marL="3657600" marR="0" lvl="7"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8pPr>
            <a:lvl9pPr marL="4114800" marR="0" lvl="8"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9pPr>
          </a:lstStyle>
          <a:p>
            <a:pPr marL="0" lvl="0" indent="0" algn="l" rtl="0">
              <a:spcBef>
                <a:spcPts val="0"/>
              </a:spcBef>
              <a:spcAft>
                <a:spcPts val="0"/>
              </a:spcAft>
              <a:buNone/>
            </a:pPr>
            <a:r>
              <a:rPr lang="en-US" b="1">
                <a:solidFill>
                  <a:schemeClr val="tx2">
                    <a:lumMod val="25000"/>
                  </a:schemeClr>
                </a:solidFill>
              </a:rPr>
              <a:t>Text Splitter: </a:t>
            </a:r>
            <a:r>
              <a:rPr lang="en-US">
                <a:solidFill>
                  <a:schemeClr val="tx2">
                    <a:lumMod val="25000"/>
                  </a:schemeClr>
                </a:solidFill>
              </a:rPr>
              <a:t>Langchain provides the capability to split text into smaller chunks with metadata.</a:t>
            </a:r>
            <a:br>
              <a:rPr lang="en-US">
                <a:solidFill>
                  <a:schemeClr val="tx2">
                    <a:lumMod val="25000"/>
                  </a:schemeClr>
                </a:solidFill>
              </a:rPr>
            </a:br>
            <a:endParaRPr lang="en-US">
              <a:solidFill>
                <a:schemeClr val="tx2">
                  <a:lumMod val="25000"/>
                </a:schemeClr>
              </a:solidFill>
            </a:endParaRPr>
          </a:p>
          <a:p>
            <a:pPr marL="0" lvl="0" indent="0" algn="l" rtl="0">
              <a:spcBef>
                <a:spcPts val="0"/>
              </a:spcBef>
              <a:spcAft>
                <a:spcPts val="0"/>
              </a:spcAft>
              <a:buNone/>
            </a:pPr>
            <a:r>
              <a:rPr lang="en-US" b="1">
                <a:solidFill>
                  <a:schemeClr val="tx2">
                    <a:lumMod val="25000"/>
                  </a:schemeClr>
                </a:solidFill>
              </a:rPr>
              <a:t>Retriever: </a:t>
            </a:r>
            <a:r>
              <a:rPr lang="en-US">
                <a:solidFill>
                  <a:schemeClr val="tx2">
                    <a:lumMod val="25000"/>
                  </a:schemeClr>
                </a:solidFill>
              </a:rPr>
              <a:t>Langchain integrates with OpenAI's API and Neo4j's Vector Index to create retrievers for information retrieval.</a:t>
            </a:r>
            <a:br>
              <a:rPr lang="en-US">
                <a:solidFill>
                  <a:schemeClr val="tx2">
                    <a:lumMod val="25000"/>
                  </a:schemeClr>
                </a:solidFill>
              </a:rPr>
            </a:br>
            <a:endParaRPr lang="en-US">
              <a:solidFill>
                <a:schemeClr val="tx2">
                  <a:lumMod val="25000"/>
                </a:schemeClr>
              </a:solidFill>
            </a:endParaRPr>
          </a:p>
          <a:p>
            <a:pPr marL="0" lvl="0" indent="0" algn="l" rtl="0">
              <a:spcBef>
                <a:spcPts val="0"/>
              </a:spcBef>
              <a:spcAft>
                <a:spcPts val="0"/>
              </a:spcAft>
              <a:buNone/>
            </a:pPr>
            <a:r>
              <a:rPr lang="en-US" b="1">
                <a:solidFill>
                  <a:schemeClr val="tx2">
                    <a:lumMod val="25000"/>
                  </a:schemeClr>
                </a:solidFill>
              </a:rPr>
              <a:t>Vector Index: </a:t>
            </a:r>
            <a:r>
              <a:rPr lang="en-US">
                <a:solidFill>
                  <a:schemeClr val="tx2">
                    <a:lumMod val="25000"/>
                  </a:schemeClr>
                </a:solidFill>
              </a:rPr>
              <a:t>Langchain leverages Neo4j's Vector Index functionality to index text embeddings for efficient similarity searches.</a:t>
            </a:r>
          </a:p>
        </p:txBody>
      </p:sp>
      <p:grpSp>
        <p:nvGrpSpPr>
          <p:cNvPr id="8" name="Google Shape;285;p33">
            <a:extLst>
              <a:ext uri="{FF2B5EF4-FFF2-40B4-BE49-F238E27FC236}">
                <a16:creationId xmlns:a16="http://schemas.microsoft.com/office/drawing/2014/main" id="{41CF7EB7-400C-9FA5-AD21-98B45109134A}"/>
              </a:ext>
            </a:extLst>
          </p:cNvPr>
          <p:cNvGrpSpPr/>
          <p:nvPr/>
        </p:nvGrpSpPr>
        <p:grpSpPr>
          <a:xfrm>
            <a:off x="2177562" y="1546121"/>
            <a:ext cx="224302" cy="310014"/>
            <a:chOff x="2437121" y="5066032"/>
            <a:chExt cx="180278" cy="249167"/>
          </a:xfrm>
        </p:grpSpPr>
        <p:sp>
          <p:nvSpPr>
            <p:cNvPr id="49" name="Google Shape;286;p33">
              <a:extLst>
                <a:ext uri="{FF2B5EF4-FFF2-40B4-BE49-F238E27FC236}">
                  <a16:creationId xmlns:a16="http://schemas.microsoft.com/office/drawing/2014/main" id="{14B0E51E-A34C-2413-6D58-E04A18504FDD}"/>
                </a:ext>
              </a:extLst>
            </p:cNvPr>
            <p:cNvSpPr/>
            <p:nvPr/>
          </p:nvSpPr>
          <p:spPr>
            <a:xfrm>
              <a:off x="2437121" y="5066032"/>
              <a:ext cx="180278" cy="249167"/>
            </a:xfrm>
            <a:custGeom>
              <a:avLst/>
              <a:gdLst/>
              <a:ahLst/>
              <a:cxnLst/>
              <a:rect l="l" t="t" r="r" b="b"/>
              <a:pathLst>
                <a:path w="180278" h="249167" extrusionOk="0">
                  <a:moveTo>
                    <a:pt x="167626" y="0"/>
                  </a:moveTo>
                  <a:lnTo>
                    <a:pt x="47081" y="0"/>
                  </a:lnTo>
                  <a:cubicBezTo>
                    <a:pt x="47034" y="0"/>
                    <a:pt x="46987" y="7"/>
                    <a:pt x="46946" y="7"/>
                  </a:cubicBezTo>
                  <a:cubicBezTo>
                    <a:pt x="46900" y="7"/>
                    <a:pt x="46859" y="7"/>
                    <a:pt x="46812" y="13"/>
                  </a:cubicBezTo>
                  <a:cubicBezTo>
                    <a:pt x="46644" y="27"/>
                    <a:pt x="46469" y="47"/>
                    <a:pt x="46308" y="74"/>
                  </a:cubicBezTo>
                  <a:cubicBezTo>
                    <a:pt x="46308" y="74"/>
                    <a:pt x="46301" y="74"/>
                    <a:pt x="46301" y="74"/>
                  </a:cubicBezTo>
                  <a:cubicBezTo>
                    <a:pt x="46119" y="108"/>
                    <a:pt x="45944" y="155"/>
                    <a:pt x="45776" y="215"/>
                  </a:cubicBezTo>
                  <a:cubicBezTo>
                    <a:pt x="45743" y="229"/>
                    <a:pt x="45716" y="242"/>
                    <a:pt x="45682" y="249"/>
                  </a:cubicBezTo>
                  <a:cubicBezTo>
                    <a:pt x="45521" y="309"/>
                    <a:pt x="45366" y="377"/>
                    <a:pt x="45218" y="457"/>
                  </a:cubicBezTo>
                  <a:cubicBezTo>
                    <a:pt x="45204" y="464"/>
                    <a:pt x="45197" y="471"/>
                    <a:pt x="45184" y="471"/>
                  </a:cubicBezTo>
                  <a:cubicBezTo>
                    <a:pt x="45030" y="552"/>
                    <a:pt x="44881" y="653"/>
                    <a:pt x="44733" y="753"/>
                  </a:cubicBezTo>
                  <a:cubicBezTo>
                    <a:pt x="44700" y="780"/>
                    <a:pt x="44673" y="800"/>
                    <a:pt x="44632" y="827"/>
                  </a:cubicBezTo>
                  <a:cubicBezTo>
                    <a:pt x="44491" y="935"/>
                    <a:pt x="44357" y="1049"/>
                    <a:pt x="44229" y="1177"/>
                  </a:cubicBezTo>
                  <a:cubicBezTo>
                    <a:pt x="44229" y="1177"/>
                    <a:pt x="44229" y="1177"/>
                    <a:pt x="44229" y="1177"/>
                  </a:cubicBezTo>
                  <a:lnTo>
                    <a:pt x="1178" y="44229"/>
                  </a:lnTo>
                  <a:lnTo>
                    <a:pt x="1178" y="44229"/>
                  </a:lnTo>
                  <a:cubicBezTo>
                    <a:pt x="1049" y="44357"/>
                    <a:pt x="935" y="44491"/>
                    <a:pt x="828" y="44639"/>
                  </a:cubicBezTo>
                  <a:cubicBezTo>
                    <a:pt x="801" y="44673"/>
                    <a:pt x="780" y="44706"/>
                    <a:pt x="753" y="44740"/>
                  </a:cubicBezTo>
                  <a:cubicBezTo>
                    <a:pt x="653" y="44881"/>
                    <a:pt x="558" y="45029"/>
                    <a:pt x="471" y="45191"/>
                  </a:cubicBezTo>
                  <a:cubicBezTo>
                    <a:pt x="464" y="45197"/>
                    <a:pt x="457" y="45211"/>
                    <a:pt x="457" y="45224"/>
                  </a:cubicBezTo>
                  <a:cubicBezTo>
                    <a:pt x="377" y="45372"/>
                    <a:pt x="310" y="45527"/>
                    <a:pt x="249" y="45689"/>
                  </a:cubicBezTo>
                  <a:cubicBezTo>
                    <a:pt x="236" y="45722"/>
                    <a:pt x="229" y="45749"/>
                    <a:pt x="216" y="45783"/>
                  </a:cubicBezTo>
                  <a:cubicBezTo>
                    <a:pt x="155" y="45951"/>
                    <a:pt x="108" y="46126"/>
                    <a:pt x="74" y="46301"/>
                  </a:cubicBezTo>
                  <a:cubicBezTo>
                    <a:pt x="74" y="46307"/>
                    <a:pt x="74" y="46314"/>
                    <a:pt x="74" y="46321"/>
                  </a:cubicBezTo>
                  <a:cubicBezTo>
                    <a:pt x="41" y="46482"/>
                    <a:pt x="27" y="46650"/>
                    <a:pt x="14" y="46819"/>
                  </a:cubicBezTo>
                  <a:cubicBezTo>
                    <a:pt x="7" y="46866"/>
                    <a:pt x="7" y="46913"/>
                    <a:pt x="7" y="46960"/>
                  </a:cubicBezTo>
                  <a:cubicBezTo>
                    <a:pt x="7" y="47007"/>
                    <a:pt x="0" y="47047"/>
                    <a:pt x="0" y="47094"/>
                  </a:cubicBezTo>
                  <a:lnTo>
                    <a:pt x="0" y="236522"/>
                  </a:lnTo>
                  <a:cubicBezTo>
                    <a:pt x="0" y="243490"/>
                    <a:pt x="5671" y="249168"/>
                    <a:pt x="12646" y="249168"/>
                  </a:cubicBezTo>
                  <a:lnTo>
                    <a:pt x="167633" y="249168"/>
                  </a:lnTo>
                  <a:cubicBezTo>
                    <a:pt x="174608" y="249168"/>
                    <a:pt x="180279" y="243497"/>
                    <a:pt x="180279" y="236522"/>
                  </a:cubicBezTo>
                  <a:lnTo>
                    <a:pt x="180279" y="12653"/>
                  </a:lnTo>
                  <a:cubicBezTo>
                    <a:pt x="180272" y="5671"/>
                    <a:pt x="174601" y="0"/>
                    <a:pt x="167626" y="0"/>
                  </a:cubicBezTo>
                  <a:lnTo>
                    <a:pt x="167626" y="0"/>
                  </a:lnTo>
                  <a:close/>
                  <a:moveTo>
                    <a:pt x="43045" y="13776"/>
                  </a:moveTo>
                  <a:lnTo>
                    <a:pt x="43045" y="38477"/>
                  </a:lnTo>
                  <a:cubicBezTo>
                    <a:pt x="43045" y="41000"/>
                    <a:pt x="40993" y="43052"/>
                    <a:pt x="38471" y="43052"/>
                  </a:cubicBezTo>
                  <a:lnTo>
                    <a:pt x="13770" y="43052"/>
                  </a:lnTo>
                  <a:lnTo>
                    <a:pt x="43045" y="13776"/>
                  </a:lnTo>
                  <a:close/>
                  <a:moveTo>
                    <a:pt x="172200" y="236515"/>
                  </a:moveTo>
                  <a:cubicBezTo>
                    <a:pt x="172200" y="239037"/>
                    <a:pt x="170148" y="241089"/>
                    <a:pt x="167626" y="241089"/>
                  </a:cubicBezTo>
                  <a:lnTo>
                    <a:pt x="12640" y="241089"/>
                  </a:lnTo>
                  <a:cubicBezTo>
                    <a:pt x="10117" y="241089"/>
                    <a:pt x="8066" y="239037"/>
                    <a:pt x="8066" y="236515"/>
                  </a:cubicBezTo>
                  <a:lnTo>
                    <a:pt x="8066" y="51124"/>
                  </a:lnTo>
                  <a:lnTo>
                    <a:pt x="38471" y="51124"/>
                  </a:lnTo>
                  <a:cubicBezTo>
                    <a:pt x="45447" y="51124"/>
                    <a:pt x="51117" y="45453"/>
                    <a:pt x="51117" y="38477"/>
                  </a:cubicBezTo>
                  <a:lnTo>
                    <a:pt x="51117" y="8072"/>
                  </a:lnTo>
                  <a:lnTo>
                    <a:pt x="167626" y="8072"/>
                  </a:lnTo>
                  <a:cubicBezTo>
                    <a:pt x="170148" y="8072"/>
                    <a:pt x="172200" y="10124"/>
                    <a:pt x="172200" y="12646"/>
                  </a:cubicBezTo>
                  <a:lnTo>
                    <a:pt x="172200" y="236515"/>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0" name="Google Shape;287;p33">
              <a:extLst>
                <a:ext uri="{FF2B5EF4-FFF2-40B4-BE49-F238E27FC236}">
                  <a16:creationId xmlns:a16="http://schemas.microsoft.com/office/drawing/2014/main" id="{342295E0-4A4A-4340-6D3F-FF8439AD2284}"/>
                </a:ext>
              </a:extLst>
            </p:cNvPr>
            <p:cNvSpPr/>
            <p:nvPr/>
          </p:nvSpPr>
          <p:spPr>
            <a:xfrm>
              <a:off x="2471556" y="5126304"/>
              <a:ext cx="111396" cy="8072"/>
            </a:xfrm>
            <a:custGeom>
              <a:avLst/>
              <a:gdLst/>
              <a:ahLst/>
              <a:cxnLst/>
              <a:rect l="l" t="t" r="r" b="b"/>
              <a:pathLst>
                <a:path w="111396" h="8072" extrusionOk="0">
                  <a:moveTo>
                    <a:pt x="4036" y="8072"/>
                  </a:moveTo>
                  <a:lnTo>
                    <a:pt x="107360" y="8072"/>
                  </a:lnTo>
                  <a:cubicBezTo>
                    <a:pt x="109587" y="8072"/>
                    <a:pt x="111396" y="6263"/>
                    <a:pt x="111396" y="4036"/>
                  </a:cubicBezTo>
                  <a:cubicBezTo>
                    <a:pt x="111396" y="1803"/>
                    <a:pt x="109587" y="0"/>
                    <a:pt x="107360" y="0"/>
                  </a:cubicBezTo>
                  <a:lnTo>
                    <a:pt x="4036" y="0"/>
                  </a:lnTo>
                  <a:cubicBezTo>
                    <a:pt x="1809" y="0"/>
                    <a:pt x="0" y="1803"/>
                    <a:pt x="0" y="4036"/>
                  </a:cubicBezTo>
                  <a:cubicBezTo>
                    <a:pt x="0" y="6263"/>
                    <a:pt x="1809" y="8072"/>
                    <a:pt x="4036" y="8072"/>
                  </a:cubicBezTo>
                  <a:lnTo>
                    <a:pt x="4036" y="807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1" name="Google Shape;288;p33">
              <a:extLst>
                <a:ext uri="{FF2B5EF4-FFF2-40B4-BE49-F238E27FC236}">
                  <a16:creationId xmlns:a16="http://schemas.microsoft.com/office/drawing/2014/main" id="{0A1A6F3B-5584-C85B-BE8C-8E8D8AAEC1CF}"/>
                </a:ext>
              </a:extLst>
            </p:cNvPr>
            <p:cNvSpPr/>
            <p:nvPr/>
          </p:nvSpPr>
          <p:spPr>
            <a:xfrm>
              <a:off x="2471556" y="5147830"/>
              <a:ext cx="111396" cy="8072"/>
            </a:xfrm>
            <a:custGeom>
              <a:avLst/>
              <a:gdLst/>
              <a:ahLst/>
              <a:cxnLst/>
              <a:rect l="l" t="t" r="r" b="b"/>
              <a:pathLst>
                <a:path w="111396" h="8072" extrusionOk="0">
                  <a:moveTo>
                    <a:pt x="4036" y="8072"/>
                  </a:moveTo>
                  <a:lnTo>
                    <a:pt x="107360" y="8072"/>
                  </a:lnTo>
                  <a:cubicBezTo>
                    <a:pt x="109587" y="8072"/>
                    <a:pt x="111396" y="6263"/>
                    <a:pt x="111396" y="4036"/>
                  </a:cubicBezTo>
                  <a:cubicBezTo>
                    <a:pt x="111396" y="1803"/>
                    <a:pt x="109587" y="0"/>
                    <a:pt x="107360" y="0"/>
                  </a:cubicBezTo>
                  <a:lnTo>
                    <a:pt x="4036" y="0"/>
                  </a:lnTo>
                  <a:cubicBezTo>
                    <a:pt x="1809" y="0"/>
                    <a:pt x="0" y="1803"/>
                    <a:pt x="0" y="4036"/>
                  </a:cubicBezTo>
                  <a:cubicBezTo>
                    <a:pt x="0" y="6263"/>
                    <a:pt x="1809" y="8072"/>
                    <a:pt x="4036" y="8072"/>
                  </a:cubicBezTo>
                  <a:lnTo>
                    <a:pt x="4036" y="807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2" name="Google Shape;289;p33">
              <a:extLst>
                <a:ext uri="{FF2B5EF4-FFF2-40B4-BE49-F238E27FC236}">
                  <a16:creationId xmlns:a16="http://schemas.microsoft.com/office/drawing/2014/main" id="{BE7BF222-75DD-B682-3976-6C6395C16FE4}"/>
                </a:ext>
              </a:extLst>
            </p:cNvPr>
            <p:cNvSpPr/>
            <p:nvPr/>
          </p:nvSpPr>
          <p:spPr>
            <a:xfrm>
              <a:off x="2471556" y="5169356"/>
              <a:ext cx="111396" cy="8072"/>
            </a:xfrm>
            <a:custGeom>
              <a:avLst/>
              <a:gdLst/>
              <a:ahLst/>
              <a:cxnLst/>
              <a:rect l="l" t="t" r="r" b="b"/>
              <a:pathLst>
                <a:path w="111396" h="8072" extrusionOk="0">
                  <a:moveTo>
                    <a:pt x="4036" y="8072"/>
                  </a:moveTo>
                  <a:lnTo>
                    <a:pt x="107360" y="8072"/>
                  </a:lnTo>
                  <a:cubicBezTo>
                    <a:pt x="109587" y="8072"/>
                    <a:pt x="111396" y="6263"/>
                    <a:pt x="111396" y="4036"/>
                  </a:cubicBezTo>
                  <a:cubicBezTo>
                    <a:pt x="111396" y="1803"/>
                    <a:pt x="109587" y="0"/>
                    <a:pt x="107360" y="0"/>
                  </a:cubicBezTo>
                  <a:lnTo>
                    <a:pt x="4036" y="0"/>
                  </a:lnTo>
                  <a:cubicBezTo>
                    <a:pt x="1809" y="0"/>
                    <a:pt x="0" y="1803"/>
                    <a:pt x="0" y="4036"/>
                  </a:cubicBezTo>
                  <a:cubicBezTo>
                    <a:pt x="0" y="6263"/>
                    <a:pt x="1809" y="8072"/>
                    <a:pt x="4036" y="8072"/>
                  </a:cubicBezTo>
                  <a:lnTo>
                    <a:pt x="4036" y="807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3" name="Google Shape;290;p33">
              <a:extLst>
                <a:ext uri="{FF2B5EF4-FFF2-40B4-BE49-F238E27FC236}">
                  <a16:creationId xmlns:a16="http://schemas.microsoft.com/office/drawing/2014/main" id="{0E4E5E66-480A-EF80-D792-C61160CE9265}"/>
                </a:ext>
              </a:extLst>
            </p:cNvPr>
            <p:cNvSpPr/>
            <p:nvPr/>
          </p:nvSpPr>
          <p:spPr>
            <a:xfrm>
              <a:off x="2471556" y="5190882"/>
              <a:ext cx="111396" cy="8072"/>
            </a:xfrm>
            <a:custGeom>
              <a:avLst/>
              <a:gdLst/>
              <a:ahLst/>
              <a:cxnLst/>
              <a:rect l="l" t="t" r="r" b="b"/>
              <a:pathLst>
                <a:path w="111396" h="8072" extrusionOk="0">
                  <a:moveTo>
                    <a:pt x="4036" y="8072"/>
                  </a:moveTo>
                  <a:lnTo>
                    <a:pt x="107360" y="8072"/>
                  </a:lnTo>
                  <a:cubicBezTo>
                    <a:pt x="109587" y="8072"/>
                    <a:pt x="111396" y="6263"/>
                    <a:pt x="111396" y="4036"/>
                  </a:cubicBezTo>
                  <a:cubicBezTo>
                    <a:pt x="111396" y="1803"/>
                    <a:pt x="109587" y="0"/>
                    <a:pt x="107360" y="0"/>
                  </a:cubicBezTo>
                  <a:lnTo>
                    <a:pt x="4036" y="0"/>
                  </a:lnTo>
                  <a:cubicBezTo>
                    <a:pt x="1809" y="0"/>
                    <a:pt x="0" y="1803"/>
                    <a:pt x="0" y="4036"/>
                  </a:cubicBezTo>
                  <a:cubicBezTo>
                    <a:pt x="0" y="6263"/>
                    <a:pt x="1809" y="8072"/>
                    <a:pt x="4036" y="8072"/>
                  </a:cubicBezTo>
                  <a:lnTo>
                    <a:pt x="4036" y="807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4" name="Google Shape;291;p33">
              <a:extLst>
                <a:ext uri="{FF2B5EF4-FFF2-40B4-BE49-F238E27FC236}">
                  <a16:creationId xmlns:a16="http://schemas.microsoft.com/office/drawing/2014/main" id="{67B8D38F-63E1-8680-2801-DE7C6F6588F0}"/>
                </a:ext>
              </a:extLst>
            </p:cNvPr>
            <p:cNvSpPr/>
            <p:nvPr/>
          </p:nvSpPr>
          <p:spPr>
            <a:xfrm>
              <a:off x="2471556" y="5212408"/>
              <a:ext cx="111396" cy="8072"/>
            </a:xfrm>
            <a:custGeom>
              <a:avLst/>
              <a:gdLst/>
              <a:ahLst/>
              <a:cxnLst/>
              <a:rect l="l" t="t" r="r" b="b"/>
              <a:pathLst>
                <a:path w="111396" h="8072" extrusionOk="0">
                  <a:moveTo>
                    <a:pt x="4036" y="8072"/>
                  </a:moveTo>
                  <a:lnTo>
                    <a:pt x="107360" y="8072"/>
                  </a:lnTo>
                  <a:cubicBezTo>
                    <a:pt x="109587" y="8072"/>
                    <a:pt x="111396" y="6263"/>
                    <a:pt x="111396" y="4036"/>
                  </a:cubicBezTo>
                  <a:cubicBezTo>
                    <a:pt x="111396" y="1803"/>
                    <a:pt x="109587" y="0"/>
                    <a:pt x="107360" y="0"/>
                  </a:cubicBezTo>
                  <a:lnTo>
                    <a:pt x="4036" y="0"/>
                  </a:lnTo>
                  <a:cubicBezTo>
                    <a:pt x="1809" y="0"/>
                    <a:pt x="0" y="1803"/>
                    <a:pt x="0" y="4036"/>
                  </a:cubicBezTo>
                  <a:cubicBezTo>
                    <a:pt x="0" y="6263"/>
                    <a:pt x="1809" y="8072"/>
                    <a:pt x="4036" y="8072"/>
                  </a:cubicBezTo>
                  <a:lnTo>
                    <a:pt x="4036" y="807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5" name="Google Shape;292;p33">
              <a:extLst>
                <a:ext uri="{FF2B5EF4-FFF2-40B4-BE49-F238E27FC236}">
                  <a16:creationId xmlns:a16="http://schemas.microsoft.com/office/drawing/2014/main" id="{F05A6F53-8E9D-3233-5227-1E5FAF2719DB}"/>
                </a:ext>
              </a:extLst>
            </p:cNvPr>
            <p:cNvSpPr/>
            <p:nvPr/>
          </p:nvSpPr>
          <p:spPr>
            <a:xfrm>
              <a:off x="2471556" y="5242544"/>
              <a:ext cx="59734" cy="8072"/>
            </a:xfrm>
            <a:custGeom>
              <a:avLst/>
              <a:gdLst/>
              <a:ahLst/>
              <a:cxnLst/>
              <a:rect l="l" t="t" r="r" b="b"/>
              <a:pathLst>
                <a:path w="59734" h="8072" extrusionOk="0">
                  <a:moveTo>
                    <a:pt x="55698" y="0"/>
                  </a:moveTo>
                  <a:lnTo>
                    <a:pt x="4036" y="0"/>
                  </a:lnTo>
                  <a:cubicBezTo>
                    <a:pt x="1809" y="0"/>
                    <a:pt x="0" y="1809"/>
                    <a:pt x="0" y="4036"/>
                  </a:cubicBezTo>
                  <a:cubicBezTo>
                    <a:pt x="0" y="6269"/>
                    <a:pt x="1809" y="8072"/>
                    <a:pt x="4036" y="8072"/>
                  </a:cubicBezTo>
                  <a:lnTo>
                    <a:pt x="55698" y="8072"/>
                  </a:lnTo>
                  <a:cubicBezTo>
                    <a:pt x="57925" y="8072"/>
                    <a:pt x="59734" y="6269"/>
                    <a:pt x="59734" y="4036"/>
                  </a:cubicBezTo>
                  <a:cubicBezTo>
                    <a:pt x="59734" y="1809"/>
                    <a:pt x="57925" y="0"/>
                    <a:pt x="55698" y="0"/>
                  </a:cubicBezTo>
                  <a:lnTo>
                    <a:pt x="55698" y="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6" name="Google Shape;293;p33">
              <a:extLst>
                <a:ext uri="{FF2B5EF4-FFF2-40B4-BE49-F238E27FC236}">
                  <a16:creationId xmlns:a16="http://schemas.microsoft.com/office/drawing/2014/main" id="{E0E8AD05-51A2-AF85-CE85-942D037132EB}"/>
                </a:ext>
              </a:extLst>
            </p:cNvPr>
            <p:cNvSpPr/>
            <p:nvPr/>
          </p:nvSpPr>
          <p:spPr>
            <a:xfrm>
              <a:off x="2471556" y="5264070"/>
              <a:ext cx="59734" cy="8072"/>
            </a:xfrm>
            <a:custGeom>
              <a:avLst/>
              <a:gdLst/>
              <a:ahLst/>
              <a:cxnLst/>
              <a:rect l="l" t="t" r="r" b="b"/>
              <a:pathLst>
                <a:path w="59734" h="8072" extrusionOk="0">
                  <a:moveTo>
                    <a:pt x="55698" y="0"/>
                  </a:moveTo>
                  <a:lnTo>
                    <a:pt x="4036" y="0"/>
                  </a:lnTo>
                  <a:cubicBezTo>
                    <a:pt x="1809" y="0"/>
                    <a:pt x="0" y="1809"/>
                    <a:pt x="0" y="4036"/>
                  </a:cubicBezTo>
                  <a:cubicBezTo>
                    <a:pt x="0" y="6269"/>
                    <a:pt x="1809" y="8072"/>
                    <a:pt x="4036" y="8072"/>
                  </a:cubicBezTo>
                  <a:lnTo>
                    <a:pt x="55698" y="8072"/>
                  </a:lnTo>
                  <a:cubicBezTo>
                    <a:pt x="57925" y="8072"/>
                    <a:pt x="59734" y="6269"/>
                    <a:pt x="59734" y="4036"/>
                  </a:cubicBezTo>
                  <a:cubicBezTo>
                    <a:pt x="59734" y="1809"/>
                    <a:pt x="57925" y="0"/>
                    <a:pt x="55698" y="0"/>
                  </a:cubicBezTo>
                  <a:lnTo>
                    <a:pt x="55698" y="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7" name="Google Shape;294;p33">
              <a:extLst>
                <a:ext uri="{FF2B5EF4-FFF2-40B4-BE49-F238E27FC236}">
                  <a16:creationId xmlns:a16="http://schemas.microsoft.com/office/drawing/2014/main" id="{406C8E1D-5835-4294-A881-CE7ED853197E}"/>
                </a:ext>
              </a:extLst>
            </p:cNvPr>
            <p:cNvSpPr/>
            <p:nvPr/>
          </p:nvSpPr>
          <p:spPr>
            <a:xfrm>
              <a:off x="2557659" y="5251154"/>
              <a:ext cx="12377" cy="12377"/>
            </a:xfrm>
            <a:custGeom>
              <a:avLst/>
              <a:gdLst/>
              <a:ahLst/>
              <a:cxnLst/>
              <a:rect l="l" t="t" r="r" b="b"/>
              <a:pathLst>
                <a:path w="12377" h="12377" extrusionOk="0">
                  <a:moveTo>
                    <a:pt x="6189" y="0"/>
                  </a:moveTo>
                  <a:cubicBezTo>
                    <a:pt x="2778" y="0"/>
                    <a:pt x="0" y="2778"/>
                    <a:pt x="0" y="6189"/>
                  </a:cubicBezTo>
                  <a:cubicBezTo>
                    <a:pt x="0" y="9606"/>
                    <a:pt x="2778" y="12377"/>
                    <a:pt x="6189" y="12377"/>
                  </a:cubicBezTo>
                  <a:cubicBezTo>
                    <a:pt x="9606" y="12377"/>
                    <a:pt x="12378" y="9599"/>
                    <a:pt x="12378" y="6189"/>
                  </a:cubicBezTo>
                  <a:cubicBezTo>
                    <a:pt x="12378" y="2778"/>
                    <a:pt x="9599" y="0"/>
                    <a:pt x="6189" y="0"/>
                  </a:cubicBezTo>
                  <a:lnTo>
                    <a:pt x="6189" y="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58" name="Google Shape;295;p33">
              <a:extLst>
                <a:ext uri="{FF2B5EF4-FFF2-40B4-BE49-F238E27FC236}">
                  <a16:creationId xmlns:a16="http://schemas.microsoft.com/office/drawing/2014/main" id="{580431DE-509D-85A7-06F0-671552B3FEB6}"/>
                </a:ext>
              </a:extLst>
            </p:cNvPr>
            <p:cNvSpPr/>
            <p:nvPr/>
          </p:nvSpPr>
          <p:spPr>
            <a:xfrm>
              <a:off x="2540438" y="5233933"/>
              <a:ext cx="46818" cy="46818"/>
            </a:xfrm>
            <a:custGeom>
              <a:avLst/>
              <a:gdLst/>
              <a:ahLst/>
              <a:cxnLst/>
              <a:rect l="l" t="t" r="r" b="b"/>
              <a:pathLst>
                <a:path w="46818" h="46818" extrusionOk="0">
                  <a:moveTo>
                    <a:pt x="23410" y="0"/>
                  </a:moveTo>
                  <a:cubicBezTo>
                    <a:pt x="10501" y="0"/>
                    <a:pt x="0" y="10501"/>
                    <a:pt x="0" y="23409"/>
                  </a:cubicBezTo>
                  <a:cubicBezTo>
                    <a:pt x="0" y="36318"/>
                    <a:pt x="10501" y="46819"/>
                    <a:pt x="23410" y="46819"/>
                  </a:cubicBezTo>
                  <a:cubicBezTo>
                    <a:pt x="36318" y="46819"/>
                    <a:pt x="46819" y="36318"/>
                    <a:pt x="46819" y="23409"/>
                  </a:cubicBezTo>
                  <a:cubicBezTo>
                    <a:pt x="46819" y="10501"/>
                    <a:pt x="36318" y="0"/>
                    <a:pt x="23410" y="0"/>
                  </a:cubicBezTo>
                  <a:lnTo>
                    <a:pt x="23410" y="0"/>
                  </a:lnTo>
                  <a:close/>
                  <a:moveTo>
                    <a:pt x="23410" y="38746"/>
                  </a:moveTo>
                  <a:cubicBezTo>
                    <a:pt x="14954" y="38746"/>
                    <a:pt x="8072" y="31865"/>
                    <a:pt x="8072" y="23409"/>
                  </a:cubicBezTo>
                  <a:cubicBezTo>
                    <a:pt x="8072" y="14954"/>
                    <a:pt x="14954" y="8072"/>
                    <a:pt x="23410" y="8072"/>
                  </a:cubicBezTo>
                  <a:cubicBezTo>
                    <a:pt x="31872" y="8072"/>
                    <a:pt x="38747" y="14954"/>
                    <a:pt x="38747" y="23409"/>
                  </a:cubicBezTo>
                  <a:cubicBezTo>
                    <a:pt x="38747" y="31865"/>
                    <a:pt x="31865" y="38746"/>
                    <a:pt x="23410" y="38746"/>
                  </a:cubicBezTo>
                  <a:lnTo>
                    <a:pt x="23410" y="38746"/>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pic>
        <p:nvPicPr>
          <p:cNvPr id="60" name="Picture 59" descr="A white logo with a black background&#10;&#10;Description automatically generated">
            <a:extLst>
              <a:ext uri="{FF2B5EF4-FFF2-40B4-BE49-F238E27FC236}">
                <a16:creationId xmlns:a16="http://schemas.microsoft.com/office/drawing/2014/main" id="{CF5C5523-B768-3F06-FF29-913950F46742}"/>
              </a:ext>
            </a:extLst>
          </p:cNvPr>
          <p:cNvPicPr>
            <a:picLocks noChangeAspect="1"/>
          </p:cNvPicPr>
          <p:nvPr/>
        </p:nvPicPr>
        <p:blipFill>
          <a:blip r:embed="rId4"/>
          <a:stretch>
            <a:fillRect/>
          </a:stretch>
        </p:blipFill>
        <p:spPr>
          <a:xfrm>
            <a:off x="5929983" y="1493589"/>
            <a:ext cx="469197" cy="469197"/>
          </a:xfrm>
          <a:prstGeom prst="rect">
            <a:avLst/>
          </a:prstGeom>
        </p:spPr>
      </p:pic>
      <p:sp>
        <p:nvSpPr>
          <p:cNvPr id="61" name="Google Shape;281;p33">
            <a:extLst>
              <a:ext uri="{FF2B5EF4-FFF2-40B4-BE49-F238E27FC236}">
                <a16:creationId xmlns:a16="http://schemas.microsoft.com/office/drawing/2014/main" id="{111D98D8-AC9E-F02E-64A9-38A7B7CFB264}"/>
              </a:ext>
            </a:extLst>
          </p:cNvPr>
          <p:cNvSpPr txBox="1">
            <a:spLocks noGrp="1"/>
          </p:cNvSpPr>
          <p:nvPr/>
        </p:nvSpPr>
        <p:spPr>
          <a:xfrm>
            <a:off x="5104846" y="2414011"/>
            <a:ext cx="3255389" cy="2125332"/>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1pPr>
            <a:lvl2pPr marL="914400" marR="0" lvl="1"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2pPr>
            <a:lvl3pPr marL="1371600" marR="0" lvl="2"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3pPr>
            <a:lvl4pPr marL="1828800" marR="0" lvl="3"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4pPr>
            <a:lvl5pPr marL="2286000" marR="0" lvl="4"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5pPr>
            <a:lvl6pPr marL="2743200" marR="0" lvl="5"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6pPr>
            <a:lvl7pPr marL="3200400" marR="0" lvl="6"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7pPr>
            <a:lvl8pPr marL="3657600" marR="0" lvl="7"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8pPr>
            <a:lvl9pPr marL="4114800" marR="0" lvl="8"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9pPr>
          </a:lstStyle>
          <a:p>
            <a:pPr marL="0" lvl="0" indent="0" algn="l" rtl="0">
              <a:spcBef>
                <a:spcPts val="0"/>
              </a:spcBef>
              <a:spcAft>
                <a:spcPts val="0"/>
              </a:spcAft>
              <a:buNone/>
            </a:pPr>
            <a:r>
              <a:rPr lang="en-US" b="1">
                <a:solidFill>
                  <a:schemeClr val="tx2">
                    <a:lumMod val="25000"/>
                  </a:schemeClr>
                </a:solidFill>
              </a:rPr>
              <a:t>OpenAI's encoding service: </a:t>
            </a:r>
            <a:r>
              <a:rPr lang="en-US">
                <a:solidFill>
                  <a:schemeClr val="tx2">
                    <a:lumMod val="25000"/>
                  </a:schemeClr>
                </a:solidFill>
              </a:rPr>
              <a:t>Utilized to convert text content from legal cases into vector representations.</a:t>
            </a:r>
            <a:br>
              <a:rPr lang="en-US">
                <a:solidFill>
                  <a:schemeClr val="tx2">
                    <a:lumMod val="25000"/>
                  </a:schemeClr>
                </a:solidFill>
              </a:rPr>
            </a:br>
            <a:endParaRPr lang="en-US">
              <a:solidFill>
                <a:schemeClr val="tx2">
                  <a:lumMod val="25000"/>
                </a:schemeClr>
              </a:solidFill>
            </a:endParaRPr>
          </a:p>
          <a:p>
            <a:pPr marL="0" lvl="0" indent="0" algn="l" rtl="0">
              <a:spcBef>
                <a:spcPts val="0"/>
              </a:spcBef>
              <a:spcAft>
                <a:spcPts val="0"/>
              </a:spcAft>
              <a:buNone/>
            </a:pPr>
            <a:r>
              <a:rPr lang="en-US" b="1">
                <a:solidFill>
                  <a:schemeClr val="tx2">
                    <a:lumMod val="25000"/>
                  </a:schemeClr>
                </a:solidFill>
              </a:rPr>
              <a:t>Vector representation: </a:t>
            </a:r>
            <a:r>
              <a:rPr lang="en-US">
                <a:solidFill>
                  <a:schemeClr val="tx2">
                    <a:lumMod val="25000"/>
                  </a:schemeClr>
                </a:solidFill>
              </a:rPr>
              <a:t>Generated for each case to capture semantic meaning and context.</a:t>
            </a:r>
            <a:br>
              <a:rPr lang="en-US">
                <a:solidFill>
                  <a:schemeClr val="tx2">
                    <a:lumMod val="25000"/>
                  </a:schemeClr>
                </a:solidFill>
              </a:rPr>
            </a:br>
            <a:endParaRPr lang="en-US">
              <a:solidFill>
                <a:schemeClr val="tx2">
                  <a:lumMod val="25000"/>
                </a:schemeClr>
              </a:solidFill>
            </a:endParaRPr>
          </a:p>
          <a:p>
            <a:pPr marL="0" lvl="0" indent="0" algn="l" rtl="0">
              <a:spcBef>
                <a:spcPts val="0"/>
              </a:spcBef>
              <a:spcAft>
                <a:spcPts val="0"/>
              </a:spcAft>
              <a:buNone/>
            </a:pPr>
            <a:r>
              <a:rPr lang="en-US" b="1">
                <a:solidFill>
                  <a:schemeClr val="tx2">
                    <a:lumMod val="25000"/>
                  </a:schemeClr>
                </a:solidFill>
              </a:rPr>
              <a:t>Case type determination: </a:t>
            </a:r>
            <a:r>
              <a:rPr lang="en-US">
                <a:solidFill>
                  <a:schemeClr val="tx2">
                    <a:lumMod val="25000"/>
                  </a:schemeClr>
                </a:solidFill>
              </a:rPr>
              <a:t>Facilitated through the vector representations, aiding in the classification of cases such as Murder, Theft, Arson, etc.</a:t>
            </a:r>
          </a:p>
        </p:txBody>
      </p:sp>
      <p:sp>
        <p:nvSpPr>
          <p:cNvPr id="62" name="Google Shape;279;p33">
            <a:extLst>
              <a:ext uri="{FF2B5EF4-FFF2-40B4-BE49-F238E27FC236}">
                <a16:creationId xmlns:a16="http://schemas.microsoft.com/office/drawing/2014/main" id="{453C0431-B481-CAC7-CF04-084F924661BB}"/>
              </a:ext>
            </a:extLst>
          </p:cNvPr>
          <p:cNvSpPr txBox="1">
            <a:spLocks noGrp="1"/>
          </p:cNvSpPr>
          <p:nvPr/>
        </p:nvSpPr>
        <p:spPr>
          <a:xfrm>
            <a:off x="5580200" y="1855111"/>
            <a:ext cx="1168761"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a:t>Open AI</a:t>
            </a:r>
            <a:endParaRPr/>
          </a:p>
        </p:txBody>
      </p:sp>
    </p:spTree>
    <p:extLst>
      <p:ext uri="{BB962C8B-B14F-4D97-AF65-F5344CB8AC3E}">
        <p14:creationId xmlns:p14="http://schemas.microsoft.com/office/powerpoint/2010/main" val="131978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8155550" y="1419063"/>
            <a:ext cx="311752" cy="311752"/>
          </a:xfrm>
          <a:prstGeom prst="rect">
            <a:avLst/>
          </a:prstGeom>
          <a:noFill/>
          <a:ln>
            <a:noFill/>
          </a:ln>
        </p:spPr>
      </p:pic>
      <p:sp>
        <p:nvSpPr>
          <p:cNvPr id="18" name="Google Shape;263;p32">
            <a:extLst>
              <a:ext uri="{FF2B5EF4-FFF2-40B4-BE49-F238E27FC236}">
                <a16:creationId xmlns:a16="http://schemas.microsoft.com/office/drawing/2014/main" id="{E0B2EA90-E219-00BE-5B92-E2D05D1694EC}"/>
              </a:ext>
            </a:extLst>
          </p:cNvPr>
          <p:cNvSpPr txBox="1">
            <a:spLocks noGrp="1"/>
          </p:cNvSpPr>
          <p:nvPr>
            <p:ph type="title"/>
          </p:nvPr>
        </p:nvSpPr>
        <p:spPr>
          <a:xfrm>
            <a:off x="907006" y="214283"/>
            <a:ext cx="6212058" cy="7403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a:solidFill>
                  <a:schemeClr val="lt2"/>
                </a:solidFill>
              </a:rPr>
              <a:t>04 Overview </a:t>
            </a:r>
            <a:r>
              <a:rPr lang="en-US" sz="2800">
                <a:solidFill>
                  <a:schemeClr val="accent1"/>
                </a:solidFill>
              </a:rPr>
              <a:t>of services used</a:t>
            </a:r>
            <a:endParaRPr lang="en-US" sz="4000">
              <a:solidFill>
                <a:schemeClr val="accent1"/>
              </a:solidFill>
            </a:endParaRPr>
          </a:p>
        </p:txBody>
      </p:sp>
      <p:grpSp>
        <p:nvGrpSpPr>
          <p:cNvPr id="19" name="Google Shape;8687;p60">
            <a:extLst>
              <a:ext uri="{FF2B5EF4-FFF2-40B4-BE49-F238E27FC236}">
                <a16:creationId xmlns:a16="http://schemas.microsoft.com/office/drawing/2014/main" id="{4BA2E175-09D8-44AB-BD39-08FAE2A299F6}"/>
              </a:ext>
            </a:extLst>
          </p:cNvPr>
          <p:cNvGrpSpPr/>
          <p:nvPr/>
        </p:nvGrpSpPr>
        <p:grpSpPr>
          <a:xfrm>
            <a:off x="568897" y="430883"/>
            <a:ext cx="340608" cy="340168"/>
            <a:chOff x="5053900" y="2021500"/>
            <a:chExt cx="483750" cy="483125"/>
          </a:xfrm>
        </p:grpSpPr>
        <p:sp>
          <p:nvSpPr>
            <p:cNvPr id="20" name="Google Shape;8688;p60">
              <a:extLst>
                <a:ext uri="{FF2B5EF4-FFF2-40B4-BE49-F238E27FC236}">
                  <a16:creationId xmlns:a16="http://schemas.microsoft.com/office/drawing/2014/main" id="{55DA898D-B69D-1C20-5985-5EA280B790A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8689;p60">
              <a:extLst>
                <a:ext uri="{FF2B5EF4-FFF2-40B4-BE49-F238E27FC236}">
                  <a16:creationId xmlns:a16="http://schemas.microsoft.com/office/drawing/2014/main" id="{98A59DBC-5745-E3E1-628D-4C87E0D079EF}"/>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8690;p60">
              <a:extLst>
                <a:ext uri="{FF2B5EF4-FFF2-40B4-BE49-F238E27FC236}">
                  <a16:creationId xmlns:a16="http://schemas.microsoft.com/office/drawing/2014/main" id="{409768BD-6F3C-2437-C231-3430C828297E}"/>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8691;p60">
              <a:extLst>
                <a:ext uri="{FF2B5EF4-FFF2-40B4-BE49-F238E27FC236}">
                  <a16:creationId xmlns:a16="http://schemas.microsoft.com/office/drawing/2014/main" id="{83210A1D-D869-8A74-6185-335D332398BD}"/>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692;p60">
              <a:extLst>
                <a:ext uri="{FF2B5EF4-FFF2-40B4-BE49-F238E27FC236}">
                  <a16:creationId xmlns:a16="http://schemas.microsoft.com/office/drawing/2014/main" id="{DF674057-C1C8-F122-4FF8-738409F6F721}"/>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8693;p60">
              <a:extLst>
                <a:ext uri="{FF2B5EF4-FFF2-40B4-BE49-F238E27FC236}">
                  <a16:creationId xmlns:a16="http://schemas.microsoft.com/office/drawing/2014/main" id="{DAD7D56A-E55A-1E20-9BC1-71EFBCF6BCF3}"/>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8694;p60">
              <a:extLst>
                <a:ext uri="{FF2B5EF4-FFF2-40B4-BE49-F238E27FC236}">
                  <a16:creationId xmlns:a16="http://schemas.microsoft.com/office/drawing/2014/main" id="{1556E632-675C-C15D-43A8-ED7BBFFC2B43}"/>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8695;p60">
              <a:extLst>
                <a:ext uri="{FF2B5EF4-FFF2-40B4-BE49-F238E27FC236}">
                  <a16:creationId xmlns:a16="http://schemas.microsoft.com/office/drawing/2014/main" id="{D88B1AC6-0700-5C7C-60DE-0ECB331FDC2C}"/>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Google Shape;280;p33">
            <a:extLst>
              <a:ext uri="{FF2B5EF4-FFF2-40B4-BE49-F238E27FC236}">
                <a16:creationId xmlns:a16="http://schemas.microsoft.com/office/drawing/2014/main" id="{7A5961DE-BF0C-37E8-AADE-7D2837211BF1}"/>
              </a:ext>
            </a:extLst>
          </p:cNvPr>
          <p:cNvSpPr txBox="1">
            <a:spLocks noGrp="1"/>
          </p:cNvSpPr>
          <p:nvPr/>
        </p:nvSpPr>
        <p:spPr>
          <a:xfrm>
            <a:off x="1662773" y="1955532"/>
            <a:ext cx="1078966"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a:t>GraphDB</a:t>
            </a:r>
            <a:endParaRPr/>
          </a:p>
        </p:txBody>
      </p:sp>
      <p:sp>
        <p:nvSpPr>
          <p:cNvPr id="5" name="Google Shape;282;p33">
            <a:extLst>
              <a:ext uri="{FF2B5EF4-FFF2-40B4-BE49-F238E27FC236}">
                <a16:creationId xmlns:a16="http://schemas.microsoft.com/office/drawing/2014/main" id="{F1EBF348-F279-9FDF-88C1-CE0DD0067746}"/>
              </a:ext>
            </a:extLst>
          </p:cNvPr>
          <p:cNvSpPr txBox="1">
            <a:spLocks noGrp="1"/>
          </p:cNvSpPr>
          <p:nvPr/>
        </p:nvSpPr>
        <p:spPr>
          <a:xfrm>
            <a:off x="1123896" y="2571749"/>
            <a:ext cx="2875193" cy="1926771"/>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1pPr>
            <a:lvl2pPr marL="914400" marR="0" lvl="1"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2pPr>
            <a:lvl3pPr marL="1371600" marR="0" lvl="2"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3pPr>
            <a:lvl4pPr marL="1828800" marR="0" lvl="3"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4pPr>
            <a:lvl5pPr marL="2286000" marR="0" lvl="4"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5pPr>
            <a:lvl6pPr marL="2743200" marR="0" lvl="5"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6pPr>
            <a:lvl7pPr marL="3200400" marR="0" lvl="6"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7pPr>
            <a:lvl8pPr marL="3657600" marR="0" lvl="7"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8pPr>
            <a:lvl9pPr marL="4114800" marR="0" lvl="8"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9pPr>
          </a:lstStyle>
          <a:p>
            <a:pPr marL="0" lvl="0" indent="0" algn="l" rtl="0">
              <a:spcBef>
                <a:spcPts val="0"/>
              </a:spcBef>
              <a:spcAft>
                <a:spcPts val="0"/>
              </a:spcAft>
              <a:buNone/>
            </a:pPr>
            <a:r>
              <a:rPr lang="en-US" b="1">
                <a:solidFill>
                  <a:schemeClr val="tx2">
                    <a:lumMod val="25000"/>
                  </a:schemeClr>
                </a:solidFill>
              </a:rPr>
              <a:t>Cypher queries: </a:t>
            </a:r>
            <a:br>
              <a:rPr lang="en-US" b="1">
                <a:solidFill>
                  <a:schemeClr val="tx2">
                    <a:lumMod val="25000"/>
                  </a:schemeClr>
                </a:solidFill>
              </a:rPr>
            </a:br>
            <a:r>
              <a:rPr lang="en-US">
                <a:solidFill>
                  <a:schemeClr val="tx2">
                    <a:lumMod val="25000"/>
                  </a:schemeClr>
                </a:solidFill>
              </a:rPr>
              <a:t>Employed to create new nodes in the Neo4j graph database, each representing a text chunk with associated properties.</a:t>
            </a:r>
            <a:br>
              <a:rPr lang="en-US">
                <a:solidFill>
                  <a:schemeClr val="tx2">
                    <a:lumMod val="25000"/>
                  </a:schemeClr>
                </a:solidFill>
              </a:rPr>
            </a:br>
            <a:endParaRPr lang="en-US">
              <a:solidFill>
                <a:schemeClr val="tx2">
                  <a:lumMod val="25000"/>
                </a:schemeClr>
              </a:solidFill>
            </a:endParaRPr>
          </a:p>
          <a:p>
            <a:pPr marL="0" lvl="0" indent="0" algn="l" rtl="0">
              <a:spcBef>
                <a:spcPts val="0"/>
              </a:spcBef>
              <a:spcAft>
                <a:spcPts val="0"/>
              </a:spcAft>
              <a:buNone/>
            </a:pPr>
            <a:r>
              <a:rPr lang="en-US" b="1">
                <a:solidFill>
                  <a:schemeClr val="tx2">
                    <a:lumMod val="25000"/>
                  </a:schemeClr>
                </a:solidFill>
              </a:rPr>
              <a:t>Vector-based similarity search: </a:t>
            </a:r>
            <a:r>
              <a:rPr lang="en-US">
                <a:solidFill>
                  <a:schemeClr val="tx2">
                    <a:lumMod val="25000"/>
                  </a:schemeClr>
                </a:solidFill>
              </a:rPr>
              <a:t>Utilized to find similar nodes in the graph database based on cosine similarity of their text embeddings.</a:t>
            </a:r>
            <a:endParaRPr lang="en">
              <a:solidFill>
                <a:schemeClr val="tx2">
                  <a:lumMod val="25000"/>
                </a:schemeClr>
              </a:solidFill>
            </a:endParaRPr>
          </a:p>
        </p:txBody>
      </p:sp>
      <p:sp>
        <p:nvSpPr>
          <p:cNvPr id="6" name="Google Shape;283;p33">
            <a:extLst>
              <a:ext uri="{FF2B5EF4-FFF2-40B4-BE49-F238E27FC236}">
                <a16:creationId xmlns:a16="http://schemas.microsoft.com/office/drawing/2014/main" id="{1144A807-A8C1-3223-DB3E-7EF38E54FA24}"/>
              </a:ext>
            </a:extLst>
          </p:cNvPr>
          <p:cNvSpPr txBox="1">
            <a:spLocks noGrp="1"/>
          </p:cNvSpPr>
          <p:nvPr/>
        </p:nvSpPr>
        <p:spPr>
          <a:xfrm>
            <a:off x="5144914" y="2571749"/>
            <a:ext cx="2881274" cy="1926771"/>
          </a:xfrm>
          <a:prstGeom prst="rect">
            <a:avLst/>
          </a:prstGeom>
          <a:solidFill>
            <a:schemeClr val="bg1">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1pPr>
            <a:lvl2pPr marL="914400" marR="0" lvl="1"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2pPr>
            <a:lvl3pPr marL="1371600" marR="0" lvl="2"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3pPr>
            <a:lvl4pPr marL="1828800" marR="0" lvl="3"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4pPr>
            <a:lvl5pPr marL="2286000" marR="0" lvl="4"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5pPr>
            <a:lvl6pPr marL="2743200" marR="0" lvl="5"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6pPr>
            <a:lvl7pPr marL="3200400" marR="0" lvl="6"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7pPr>
            <a:lvl8pPr marL="3657600" marR="0" lvl="7"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8pPr>
            <a:lvl9pPr marL="4114800" marR="0" lvl="8" indent="-304800" algn="ctr" rtl="0">
              <a:lnSpc>
                <a:spcPct val="100000"/>
              </a:lnSpc>
              <a:spcBef>
                <a:spcPts val="0"/>
              </a:spcBef>
              <a:spcAft>
                <a:spcPts val="0"/>
              </a:spcAft>
              <a:buClr>
                <a:schemeClr val="dk1"/>
              </a:buClr>
              <a:buSzPts val="1200"/>
              <a:buFont typeface="Cantarell"/>
              <a:buNone/>
              <a:defRPr sz="1200" b="0" i="0" u="none" strike="noStrike" cap="none">
                <a:solidFill>
                  <a:schemeClr val="dk1"/>
                </a:solidFill>
                <a:latin typeface="Cantarell"/>
                <a:ea typeface="Cantarell"/>
                <a:cs typeface="Cantarell"/>
                <a:sym typeface="Cantarell"/>
              </a:defRPr>
            </a:lvl9pPr>
          </a:lstStyle>
          <a:p>
            <a:pPr marL="0" lvl="0" indent="0" algn="l" rtl="0">
              <a:spcBef>
                <a:spcPts val="0"/>
              </a:spcBef>
              <a:spcAft>
                <a:spcPts val="0"/>
              </a:spcAft>
              <a:buNone/>
            </a:pPr>
            <a:r>
              <a:rPr lang="en-US" b="1">
                <a:solidFill>
                  <a:schemeClr val="tx2">
                    <a:lumMod val="25000"/>
                  </a:schemeClr>
                </a:solidFill>
              </a:rPr>
              <a:t>Streamlit: </a:t>
            </a:r>
            <a:br>
              <a:rPr lang="en-US">
                <a:solidFill>
                  <a:schemeClr val="tx2">
                    <a:lumMod val="25000"/>
                  </a:schemeClr>
                </a:solidFill>
              </a:rPr>
            </a:br>
            <a:r>
              <a:rPr lang="en-US">
                <a:solidFill>
                  <a:schemeClr val="tx2">
                    <a:lumMod val="25000"/>
                  </a:schemeClr>
                </a:solidFill>
              </a:rPr>
              <a:t>Empowers developers to build interactive web applications directly from Python scripts, enabling rapid development and deployment.</a:t>
            </a:r>
            <a:endParaRPr>
              <a:solidFill>
                <a:schemeClr val="tx2">
                  <a:lumMod val="25000"/>
                </a:schemeClr>
              </a:solidFill>
            </a:endParaRPr>
          </a:p>
        </p:txBody>
      </p:sp>
      <p:sp>
        <p:nvSpPr>
          <p:cNvPr id="7" name="Google Shape;284;p33">
            <a:extLst>
              <a:ext uri="{FF2B5EF4-FFF2-40B4-BE49-F238E27FC236}">
                <a16:creationId xmlns:a16="http://schemas.microsoft.com/office/drawing/2014/main" id="{DB5C040F-52A9-6FCC-DC5E-735EC0664972}"/>
              </a:ext>
            </a:extLst>
          </p:cNvPr>
          <p:cNvSpPr txBox="1">
            <a:spLocks noGrp="1"/>
          </p:cNvSpPr>
          <p:nvPr/>
        </p:nvSpPr>
        <p:spPr>
          <a:xfrm>
            <a:off x="5596633" y="1954908"/>
            <a:ext cx="1069532"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
              <a:t>Streamlit</a:t>
            </a:r>
            <a:endParaRPr/>
          </a:p>
        </p:txBody>
      </p:sp>
      <p:sp>
        <p:nvSpPr>
          <p:cNvPr id="9" name="Google Shape;296;p33">
            <a:extLst>
              <a:ext uri="{FF2B5EF4-FFF2-40B4-BE49-F238E27FC236}">
                <a16:creationId xmlns:a16="http://schemas.microsoft.com/office/drawing/2014/main" id="{AC13866B-4773-90C5-0113-0C6DE2E75239}"/>
              </a:ext>
            </a:extLst>
          </p:cNvPr>
          <p:cNvSpPr/>
          <p:nvPr/>
        </p:nvSpPr>
        <p:spPr>
          <a:xfrm>
            <a:off x="2047153" y="1653094"/>
            <a:ext cx="310205" cy="310205"/>
          </a:xfrm>
          <a:custGeom>
            <a:avLst/>
            <a:gdLst/>
            <a:ahLst/>
            <a:cxnLst/>
            <a:rect l="l" t="t" r="r" b="b"/>
            <a:pathLst>
              <a:path w="249161" h="249161" extrusionOk="0">
                <a:moveTo>
                  <a:pt x="211383" y="73618"/>
                </a:moveTo>
                <a:cubicBezTo>
                  <a:pt x="212883" y="72125"/>
                  <a:pt x="213953" y="70315"/>
                  <a:pt x="214552" y="68344"/>
                </a:cubicBezTo>
                <a:lnTo>
                  <a:pt x="240820" y="68344"/>
                </a:lnTo>
                <a:cubicBezTo>
                  <a:pt x="245421" y="68344"/>
                  <a:pt x="249161" y="64604"/>
                  <a:pt x="249161" y="60003"/>
                </a:cubicBezTo>
                <a:lnTo>
                  <a:pt x="249161" y="51393"/>
                </a:lnTo>
                <a:cubicBezTo>
                  <a:pt x="249161" y="46792"/>
                  <a:pt x="245421" y="43052"/>
                  <a:pt x="240820" y="43052"/>
                </a:cubicBezTo>
                <a:lnTo>
                  <a:pt x="206110" y="43052"/>
                </a:lnTo>
                <a:lnTo>
                  <a:pt x="206110" y="8341"/>
                </a:lnTo>
                <a:cubicBezTo>
                  <a:pt x="206110" y="3747"/>
                  <a:pt x="202369" y="0"/>
                  <a:pt x="197769" y="0"/>
                </a:cubicBezTo>
                <a:lnTo>
                  <a:pt x="189158" y="0"/>
                </a:lnTo>
                <a:cubicBezTo>
                  <a:pt x="184557" y="0"/>
                  <a:pt x="180817" y="3740"/>
                  <a:pt x="180817" y="8341"/>
                </a:cubicBezTo>
                <a:lnTo>
                  <a:pt x="180817" y="34609"/>
                </a:lnTo>
                <a:cubicBezTo>
                  <a:pt x="178846" y="35201"/>
                  <a:pt x="177036" y="36284"/>
                  <a:pt x="175543" y="37778"/>
                </a:cubicBezTo>
                <a:cubicBezTo>
                  <a:pt x="174043" y="39278"/>
                  <a:pt x="172973" y="41081"/>
                  <a:pt x="172375" y="43052"/>
                </a:cubicBezTo>
                <a:lnTo>
                  <a:pt x="137227" y="43052"/>
                </a:lnTo>
                <a:lnTo>
                  <a:pt x="137227" y="8341"/>
                </a:lnTo>
                <a:cubicBezTo>
                  <a:pt x="137227" y="3747"/>
                  <a:pt x="133487" y="0"/>
                  <a:pt x="128886" y="0"/>
                </a:cubicBezTo>
                <a:lnTo>
                  <a:pt x="120275" y="0"/>
                </a:lnTo>
                <a:cubicBezTo>
                  <a:pt x="115674" y="0"/>
                  <a:pt x="111934" y="3740"/>
                  <a:pt x="111934" y="8341"/>
                </a:cubicBezTo>
                <a:lnTo>
                  <a:pt x="111934" y="34609"/>
                </a:lnTo>
                <a:cubicBezTo>
                  <a:pt x="109963" y="35201"/>
                  <a:pt x="108154" y="36284"/>
                  <a:pt x="106660" y="37778"/>
                </a:cubicBezTo>
                <a:cubicBezTo>
                  <a:pt x="105160" y="39278"/>
                  <a:pt x="104084" y="41081"/>
                  <a:pt x="103492" y="43052"/>
                </a:cubicBezTo>
                <a:lnTo>
                  <a:pt x="68344" y="43052"/>
                </a:lnTo>
                <a:lnTo>
                  <a:pt x="68344" y="8341"/>
                </a:lnTo>
                <a:cubicBezTo>
                  <a:pt x="68344" y="3747"/>
                  <a:pt x="64604" y="0"/>
                  <a:pt x="60003" y="0"/>
                </a:cubicBezTo>
                <a:lnTo>
                  <a:pt x="51393" y="0"/>
                </a:lnTo>
                <a:cubicBezTo>
                  <a:pt x="46792" y="0"/>
                  <a:pt x="43052" y="3740"/>
                  <a:pt x="43052" y="8341"/>
                </a:cubicBezTo>
                <a:lnTo>
                  <a:pt x="43052" y="34609"/>
                </a:lnTo>
                <a:cubicBezTo>
                  <a:pt x="41081" y="35201"/>
                  <a:pt x="39271" y="36284"/>
                  <a:pt x="37778" y="37778"/>
                </a:cubicBezTo>
                <a:cubicBezTo>
                  <a:pt x="36278" y="39278"/>
                  <a:pt x="35208" y="41081"/>
                  <a:pt x="34610" y="43052"/>
                </a:cubicBezTo>
                <a:lnTo>
                  <a:pt x="8341" y="43052"/>
                </a:lnTo>
                <a:cubicBezTo>
                  <a:pt x="3740" y="43052"/>
                  <a:pt x="0" y="46792"/>
                  <a:pt x="0" y="51393"/>
                </a:cubicBezTo>
                <a:lnTo>
                  <a:pt x="0" y="60003"/>
                </a:lnTo>
                <a:cubicBezTo>
                  <a:pt x="0" y="64604"/>
                  <a:pt x="3740" y="68344"/>
                  <a:pt x="8341" y="68344"/>
                </a:cubicBezTo>
                <a:lnTo>
                  <a:pt x="43052" y="68344"/>
                </a:lnTo>
                <a:lnTo>
                  <a:pt x="43052" y="103539"/>
                </a:lnTo>
                <a:cubicBezTo>
                  <a:pt x="41081" y="104131"/>
                  <a:pt x="39271" y="105207"/>
                  <a:pt x="37778" y="106708"/>
                </a:cubicBezTo>
                <a:cubicBezTo>
                  <a:pt x="36264" y="108221"/>
                  <a:pt x="35228" y="110017"/>
                  <a:pt x="34643" y="111934"/>
                </a:cubicBezTo>
                <a:lnTo>
                  <a:pt x="8348" y="111934"/>
                </a:lnTo>
                <a:cubicBezTo>
                  <a:pt x="3747" y="111934"/>
                  <a:pt x="7" y="115674"/>
                  <a:pt x="7" y="120275"/>
                </a:cubicBezTo>
                <a:lnTo>
                  <a:pt x="7" y="128886"/>
                </a:lnTo>
                <a:cubicBezTo>
                  <a:pt x="7" y="133487"/>
                  <a:pt x="3747" y="137227"/>
                  <a:pt x="8348" y="137227"/>
                </a:cubicBezTo>
                <a:lnTo>
                  <a:pt x="43058" y="137227"/>
                </a:lnTo>
                <a:lnTo>
                  <a:pt x="43058" y="172388"/>
                </a:lnTo>
                <a:cubicBezTo>
                  <a:pt x="41087" y="172987"/>
                  <a:pt x="39278" y="174056"/>
                  <a:pt x="37785" y="175556"/>
                </a:cubicBezTo>
                <a:cubicBezTo>
                  <a:pt x="36264" y="177077"/>
                  <a:pt x="35215" y="178893"/>
                  <a:pt x="34636" y="180817"/>
                </a:cubicBezTo>
                <a:lnTo>
                  <a:pt x="8355" y="180817"/>
                </a:lnTo>
                <a:cubicBezTo>
                  <a:pt x="3753" y="180817"/>
                  <a:pt x="14" y="184557"/>
                  <a:pt x="14" y="189158"/>
                </a:cubicBezTo>
                <a:lnTo>
                  <a:pt x="14" y="197768"/>
                </a:lnTo>
                <a:cubicBezTo>
                  <a:pt x="14" y="202369"/>
                  <a:pt x="3753" y="206110"/>
                  <a:pt x="8355" y="206110"/>
                </a:cubicBezTo>
                <a:lnTo>
                  <a:pt x="43065" y="206110"/>
                </a:lnTo>
                <a:lnTo>
                  <a:pt x="43065" y="240820"/>
                </a:lnTo>
                <a:cubicBezTo>
                  <a:pt x="43065" y="245421"/>
                  <a:pt x="46805" y="249161"/>
                  <a:pt x="51407" y="249161"/>
                </a:cubicBezTo>
                <a:lnTo>
                  <a:pt x="60017" y="249161"/>
                </a:lnTo>
                <a:cubicBezTo>
                  <a:pt x="64618" y="249161"/>
                  <a:pt x="68358" y="245421"/>
                  <a:pt x="68358" y="240820"/>
                </a:cubicBezTo>
                <a:lnTo>
                  <a:pt x="68358" y="214565"/>
                </a:lnTo>
                <a:cubicBezTo>
                  <a:pt x="70329" y="213973"/>
                  <a:pt x="72138" y="212897"/>
                  <a:pt x="73632" y="211404"/>
                </a:cubicBezTo>
                <a:cubicBezTo>
                  <a:pt x="75138" y="209897"/>
                  <a:pt x="76215" y="208074"/>
                  <a:pt x="76814" y="206089"/>
                </a:cubicBezTo>
                <a:cubicBezTo>
                  <a:pt x="76955" y="206103"/>
                  <a:pt x="77096" y="206110"/>
                  <a:pt x="77237" y="206110"/>
                </a:cubicBezTo>
                <a:lnTo>
                  <a:pt x="111948" y="206110"/>
                </a:lnTo>
                <a:lnTo>
                  <a:pt x="111948" y="240820"/>
                </a:lnTo>
                <a:cubicBezTo>
                  <a:pt x="111948" y="245421"/>
                  <a:pt x="115688" y="249161"/>
                  <a:pt x="120289" y="249161"/>
                </a:cubicBezTo>
                <a:lnTo>
                  <a:pt x="128899" y="249161"/>
                </a:lnTo>
                <a:cubicBezTo>
                  <a:pt x="133500" y="249161"/>
                  <a:pt x="137240" y="245421"/>
                  <a:pt x="137240" y="240820"/>
                </a:cubicBezTo>
                <a:lnTo>
                  <a:pt x="137240" y="214565"/>
                </a:lnTo>
                <a:cubicBezTo>
                  <a:pt x="139211" y="213973"/>
                  <a:pt x="141021" y="212897"/>
                  <a:pt x="142514" y="211404"/>
                </a:cubicBezTo>
                <a:cubicBezTo>
                  <a:pt x="144014" y="209903"/>
                  <a:pt x="145090" y="208087"/>
                  <a:pt x="145683" y="206110"/>
                </a:cubicBezTo>
                <a:lnTo>
                  <a:pt x="180823" y="206110"/>
                </a:lnTo>
                <a:lnTo>
                  <a:pt x="180823" y="240820"/>
                </a:lnTo>
                <a:cubicBezTo>
                  <a:pt x="180823" y="245421"/>
                  <a:pt x="184564" y="249161"/>
                  <a:pt x="189165" y="249161"/>
                </a:cubicBezTo>
                <a:lnTo>
                  <a:pt x="197775" y="249161"/>
                </a:lnTo>
                <a:cubicBezTo>
                  <a:pt x="202376" y="249161"/>
                  <a:pt x="206116" y="245421"/>
                  <a:pt x="206116" y="240820"/>
                </a:cubicBezTo>
                <a:lnTo>
                  <a:pt x="206116" y="214565"/>
                </a:lnTo>
                <a:cubicBezTo>
                  <a:pt x="208087" y="213973"/>
                  <a:pt x="209897" y="212897"/>
                  <a:pt x="211390" y="211404"/>
                </a:cubicBezTo>
                <a:cubicBezTo>
                  <a:pt x="212897" y="209903"/>
                  <a:pt x="213966" y="208087"/>
                  <a:pt x="214558" y="206110"/>
                </a:cubicBezTo>
                <a:lnTo>
                  <a:pt x="240820" y="206110"/>
                </a:lnTo>
                <a:cubicBezTo>
                  <a:pt x="245421" y="206110"/>
                  <a:pt x="249161" y="202369"/>
                  <a:pt x="249161" y="197768"/>
                </a:cubicBezTo>
                <a:lnTo>
                  <a:pt x="249161" y="189158"/>
                </a:lnTo>
                <a:cubicBezTo>
                  <a:pt x="249161" y="184557"/>
                  <a:pt x="245421" y="180817"/>
                  <a:pt x="240820" y="180817"/>
                </a:cubicBezTo>
                <a:lnTo>
                  <a:pt x="206110" y="180817"/>
                </a:lnTo>
                <a:lnTo>
                  <a:pt x="206110" y="145716"/>
                </a:lnTo>
                <a:cubicBezTo>
                  <a:pt x="208080" y="145124"/>
                  <a:pt x="209890" y="144048"/>
                  <a:pt x="211383" y="142548"/>
                </a:cubicBezTo>
                <a:cubicBezTo>
                  <a:pt x="212897" y="141034"/>
                  <a:pt x="213973" y="139211"/>
                  <a:pt x="214565" y="137220"/>
                </a:cubicBezTo>
                <a:lnTo>
                  <a:pt x="240820" y="137220"/>
                </a:lnTo>
                <a:cubicBezTo>
                  <a:pt x="245421" y="137220"/>
                  <a:pt x="249161" y="133480"/>
                  <a:pt x="249161" y="128879"/>
                </a:cubicBezTo>
                <a:lnTo>
                  <a:pt x="249161" y="120269"/>
                </a:lnTo>
                <a:cubicBezTo>
                  <a:pt x="249161" y="115668"/>
                  <a:pt x="245421" y="111928"/>
                  <a:pt x="240820" y="111928"/>
                </a:cubicBezTo>
                <a:lnTo>
                  <a:pt x="206110" y="111928"/>
                </a:lnTo>
                <a:lnTo>
                  <a:pt x="206110" y="76780"/>
                </a:lnTo>
                <a:cubicBezTo>
                  <a:pt x="208080" y="76195"/>
                  <a:pt x="209890" y="75118"/>
                  <a:pt x="211383" y="73618"/>
                </a:cubicBezTo>
                <a:lnTo>
                  <a:pt x="211383" y="73618"/>
                </a:lnTo>
                <a:close/>
                <a:moveTo>
                  <a:pt x="193423" y="106708"/>
                </a:moveTo>
                <a:cubicBezTo>
                  <a:pt x="192118" y="105396"/>
                  <a:pt x="190571" y="104414"/>
                  <a:pt x="188889" y="103788"/>
                </a:cubicBezTo>
                <a:lnTo>
                  <a:pt x="188889" y="69004"/>
                </a:lnTo>
                <a:lnTo>
                  <a:pt x="193503" y="73611"/>
                </a:lnTo>
                <a:cubicBezTo>
                  <a:pt x="194809" y="74923"/>
                  <a:pt x="196356" y="75905"/>
                  <a:pt x="198037" y="76531"/>
                </a:cubicBezTo>
                <a:lnTo>
                  <a:pt x="198037" y="111315"/>
                </a:lnTo>
                <a:lnTo>
                  <a:pt x="193423" y="106708"/>
                </a:lnTo>
                <a:close/>
                <a:moveTo>
                  <a:pt x="193423" y="175556"/>
                </a:moveTo>
                <a:cubicBezTo>
                  <a:pt x="192118" y="174251"/>
                  <a:pt x="190571" y="173269"/>
                  <a:pt x="188889" y="172644"/>
                </a:cubicBezTo>
                <a:lnTo>
                  <a:pt x="188889" y="137947"/>
                </a:lnTo>
                <a:lnTo>
                  <a:pt x="193503" y="142561"/>
                </a:lnTo>
                <a:cubicBezTo>
                  <a:pt x="194815" y="143873"/>
                  <a:pt x="196356" y="144855"/>
                  <a:pt x="198037" y="145481"/>
                </a:cubicBezTo>
                <a:lnTo>
                  <a:pt x="198037" y="180184"/>
                </a:lnTo>
                <a:lnTo>
                  <a:pt x="193423" y="175556"/>
                </a:lnTo>
                <a:close/>
                <a:moveTo>
                  <a:pt x="142501" y="193517"/>
                </a:moveTo>
                <a:lnTo>
                  <a:pt x="137873" y="188889"/>
                </a:lnTo>
                <a:lnTo>
                  <a:pt x="171937" y="188889"/>
                </a:lnTo>
                <a:cubicBezTo>
                  <a:pt x="172166" y="188889"/>
                  <a:pt x="172395" y="188862"/>
                  <a:pt x="172617" y="188828"/>
                </a:cubicBezTo>
                <a:cubicBezTo>
                  <a:pt x="173229" y="190510"/>
                  <a:pt x="174191" y="192098"/>
                  <a:pt x="175543" y="193443"/>
                </a:cubicBezTo>
                <a:lnTo>
                  <a:pt x="180137" y="198037"/>
                </a:lnTo>
                <a:lnTo>
                  <a:pt x="145414" y="198037"/>
                </a:lnTo>
                <a:cubicBezTo>
                  <a:pt x="144788" y="196362"/>
                  <a:pt x="143806" y="194822"/>
                  <a:pt x="142501" y="193517"/>
                </a:cubicBezTo>
                <a:lnTo>
                  <a:pt x="142501" y="193517"/>
                </a:lnTo>
                <a:close/>
                <a:moveTo>
                  <a:pt x="76551" y="198098"/>
                </a:moveTo>
                <a:cubicBezTo>
                  <a:pt x="75925" y="196396"/>
                  <a:pt x="74937" y="194835"/>
                  <a:pt x="73618" y="193517"/>
                </a:cubicBezTo>
                <a:lnTo>
                  <a:pt x="68990" y="188889"/>
                </a:lnTo>
                <a:lnTo>
                  <a:pt x="103055" y="188889"/>
                </a:lnTo>
                <a:cubicBezTo>
                  <a:pt x="103284" y="188889"/>
                  <a:pt x="103512" y="188862"/>
                  <a:pt x="103734" y="188828"/>
                </a:cubicBezTo>
                <a:cubicBezTo>
                  <a:pt x="104347" y="190510"/>
                  <a:pt x="105315" y="192098"/>
                  <a:pt x="106660" y="193443"/>
                </a:cubicBezTo>
                <a:lnTo>
                  <a:pt x="111255" y="198037"/>
                </a:lnTo>
                <a:lnTo>
                  <a:pt x="77224" y="198037"/>
                </a:lnTo>
                <a:cubicBezTo>
                  <a:pt x="76995" y="198037"/>
                  <a:pt x="76773" y="198058"/>
                  <a:pt x="76551" y="198098"/>
                </a:cubicBezTo>
                <a:lnTo>
                  <a:pt x="76551" y="198098"/>
                </a:lnTo>
                <a:close/>
                <a:moveTo>
                  <a:pt x="55738" y="142555"/>
                </a:moveTo>
                <a:cubicBezTo>
                  <a:pt x="57057" y="143880"/>
                  <a:pt x="58624" y="144869"/>
                  <a:pt x="60326" y="145488"/>
                </a:cubicBezTo>
                <a:cubicBezTo>
                  <a:pt x="60293" y="145689"/>
                  <a:pt x="60272" y="145898"/>
                  <a:pt x="60272" y="146106"/>
                </a:cubicBezTo>
                <a:lnTo>
                  <a:pt x="60272" y="180171"/>
                </a:lnTo>
                <a:lnTo>
                  <a:pt x="55658" y="175556"/>
                </a:lnTo>
                <a:cubicBezTo>
                  <a:pt x="54353" y="174251"/>
                  <a:pt x="52805" y="173269"/>
                  <a:pt x="51124" y="172644"/>
                </a:cubicBezTo>
                <a:lnTo>
                  <a:pt x="51124" y="137947"/>
                </a:lnTo>
                <a:lnTo>
                  <a:pt x="55738" y="142555"/>
                </a:lnTo>
                <a:close/>
                <a:moveTo>
                  <a:pt x="106660" y="175556"/>
                </a:moveTo>
                <a:cubicBezTo>
                  <a:pt x="105134" y="177083"/>
                  <a:pt x="104084" y="178906"/>
                  <a:pt x="103499" y="180844"/>
                </a:cubicBezTo>
                <a:cubicBezTo>
                  <a:pt x="103357" y="180823"/>
                  <a:pt x="103203" y="180817"/>
                  <a:pt x="103055" y="180817"/>
                </a:cubicBezTo>
                <a:lnTo>
                  <a:pt x="68344" y="180817"/>
                </a:lnTo>
                <a:lnTo>
                  <a:pt x="68344" y="146106"/>
                </a:lnTo>
                <a:cubicBezTo>
                  <a:pt x="68344" y="145979"/>
                  <a:pt x="68338" y="145851"/>
                  <a:pt x="68324" y="145723"/>
                </a:cubicBezTo>
                <a:cubicBezTo>
                  <a:pt x="70302" y="145131"/>
                  <a:pt x="72118" y="144055"/>
                  <a:pt x="73618" y="142555"/>
                </a:cubicBezTo>
                <a:cubicBezTo>
                  <a:pt x="75132" y="141041"/>
                  <a:pt x="76208" y="139218"/>
                  <a:pt x="76800" y="137227"/>
                </a:cubicBezTo>
                <a:lnTo>
                  <a:pt x="111934" y="137227"/>
                </a:lnTo>
                <a:lnTo>
                  <a:pt x="111934" y="172395"/>
                </a:lnTo>
                <a:cubicBezTo>
                  <a:pt x="109963" y="172987"/>
                  <a:pt x="108154" y="174063"/>
                  <a:pt x="106660" y="175556"/>
                </a:cubicBezTo>
                <a:lnTo>
                  <a:pt x="106660" y="175556"/>
                </a:lnTo>
                <a:close/>
                <a:moveTo>
                  <a:pt x="55738" y="73618"/>
                </a:moveTo>
                <a:cubicBezTo>
                  <a:pt x="57050" y="74930"/>
                  <a:pt x="58591" y="75912"/>
                  <a:pt x="60279" y="76538"/>
                </a:cubicBezTo>
                <a:lnTo>
                  <a:pt x="60279" y="111322"/>
                </a:lnTo>
                <a:lnTo>
                  <a:pt x="55665" y="106708"/>
                </a:lnTo>
                <a:cubicBezTo>
                  <a:pt x="54353" y="105396"/>
                  <a:pt x="52812" y="104414"/>
                  <a:pt x="51124" y="103788"/>
                </a:cubicBezTo>
                <a:lnTo>
                  <a:pt x="51124" y="69004"/>
                </a:lnTo>
                <a:lnTo>
                  <a:pt x="55738" y="73618"/>
                </a:lnTo>
                <a:close/>
                <a:moveTo>
                  <a:pt x="106660" y="55664"/>
                </a:moveTo>
                <a:lnTo>
                  <a:pt x="111268" y="60279"/>
                </a:lnTo>
                <a:lnTo>
                  <a:pt x="76538" y="60279"/>
                </a:lnTo>
                <a:cubicBezTo>
                  <a:pt x="75912" y="58597"/>
                  <a:pt x="74930" y="57050"/>
                  <a:pt x="73618" y="55738"/>
                </a:cubicBezTo>
                <a:lnTo>
                  <a:pt x="69010" y="51124"/>
                </a:lnTo>
                <a:lnTo>
                  <a:pt x="103747" y="51124"/>
                </a:lnTo>
                <a:cubicBezTo>
                  <a:pt x="104367" y="52806"/>
                  <a:pt x="105349" y="54353"/>
                  <a:pt x="106660" y="55664"/>
                </a:cubicBezTo>
                <a:lnTo>
                  <a:pt x="106660" y="55664"/>
                </a:lnTo>
                <a:close/>
                <a:moveTo>
                  <a:pt x="133561" y="138189"/>
                </a:moveTo>
                <a:cubicBezTo>
                  <a:pt x="132336" y="138189"/>
                  <a:pt x="131193" y="137711"/>
                  <a:pt x="130325" y="136850"/>
                </a:cubicBezTo>
                <a:lnTo>
                  <a:pt x="112365" y="118890"/>
                </a:lnTo>
                <a:cubicBezTo>
                  <a:pt x="110582" y="117107"/>
                  <a:pt x="110582" y="114208"/>
                  <a:pt x="112365" y="112419"/>
                </a:cubicBezTo>
                <a:cubicBezTo>
                  <a:pt x="113253" y="111531"/>
                  <a:pt x="114430" y="111080"/>
                  <a:pt x="115600" y="111080"/>
                </a:cubicBezTo>
                <a:cubicBezTo>
                  <a:pt x="116771" y="111080"/>
                  <a:pt x="117941" y="111524"/>
                  <a:pt x="118836" y="112419"/>
                </a:cubicBezTo>
                <a:lnTo>
                  <a:pt x="136796" y="130379"/>
                </a:lnTo>
                <a:cubicBezTo>
                  <a:pt x="138579" y="132162"/>
                  <a:pt x="138579" y="135061"/>
                  <a:pt x="136796" y="136850"/>
                </a:cubicBezTo>
                <a:cubicBezTo>
                  <a:pt x="135929" y="137711"/>
                  <a:pt x="134785" y="138189"/>
                  <a:pt x="133561" y="138189"/>
                </a:cubicBezTo>
                <a:lnTo>
                  <a:pt x="133561" y="138189"/>
                </a:lnTo>
                <a:close/>
                <a:moveTo>
                  <a:pt x="129155" y="111322"/>
                </a:moveTo>
                <a:lnTo>
                  <a:pt x="124547" y="106708"/>
                </a:lnTo>
                <a:cubicBezTo>
                  <a:pt x="123235" y="105396"/>
                  <a:pt x="121695" y="104414"/>
                  <a:pt x="120007" y="103788"/>
                </a:cubicBezTo>
                <a:lnTo>
                  <a:pt x="120007" y="69004"/>
                </a:lnTo>
                <a:lnTo>
                  <a:pt x="124621" y="73611"/>
                </a:lnTo>
                <a:cubicBezTo>
                  <a:pt x="125933" y="74923"/>
                  <a:pt x="127473" y="75905"/>
                  <a:pt x="129161" y="76531"/>
                </a:cubicBezTo>
                <a:lnTo>
                  <a:pt x="129161" y="111322"/>
                </a:lnTo>
                <a:close/>
                <a:moveTo>
                  <a:pt x="73618" y="73618"/>
                </a:moveTo>
                <a:cubicBezTo>
                  <a:pt x="75118" y="72125"/>
                  <a:pt x="76195" y="70315"/>
                  <a:pt x="76786" y="68344"/>
                </a:cubicBezTo>
                <a:lnTo>
                  <a:pt x="111934" y="68344"/>
                </a:lnTo>
                <a:lnTo>
                  <a:pt x="111934" y="103539"/>
                </a:lnTo>
                <a:cubicBezTo>
                  <a:pt x="109963" y="104131"/>
                  <a:pt x="108154" y="105207"/>
                  <a:pt x="106660" y="106708"/>
                </a:cubicBezTo>
                <a:cubicBezTo>
                  <a:pt x="105147" y="108221"/>
                  <a:pt x="104104" y="110017"/>
                  <a:pt x="103526" y="111934"/>
                </a:cubicBezTo>
                <a:lnTo>
                  <a:pt x="68351" y="111934"/>
                </a:lnTo>
                <a:lnTo>
                  <a:pt x="68351" y="76787"/>
                </a:lnTo>
                <a:cubicBezTo>
                  <a:pt x="70315" y="76195"/>
                  <a:pt x="72125" y="75118"/>
                  <a:pt x="73618" y="73618"/>
                </a:cubicBezTo>
                <a:lnTo>
                  <a:pt x="73618" y="73618"/>
                </a:lnTo>
                <a:close/>
                <a:moveTo>
                  <a:pt x="103741" y="120006"/>
                </a:moveTo>
                <a:cubicBezTo>
                  <a:pt x="104353" y="121681"/>
                  <a:pt x="105315" y="123255"/>
                  <a:pt x="106660" y="124594"/>
                </a:cubicBezTo>
                <a:lnTo>
                  <a:pt x="111221" y="129155"/>
                </a:lnTo>
                <a:lnTo>
                  <a:pt x="76518" y="129155"/>
                </a:lnTo>
                <a:cubicBezTo>
                  <a:pt x="75892" y="127493"/>
                  <a:pt x="74917" y="125960"/>
                  <a:pt x="73625" y="124668"/>
                </a:cubicBezTo>
                <a:lnTo>
                  <a:pt x="68963" y="120006"/>
                </a:lnTo>
                <a:lnTo>
                  <a:pt x="103741" y="120006"/>
                </a:lnTo>
                <a:close/>
                <a:moveTo>
                  <a:pt x="120007" y="137940"/>
                </a:moveTo>
                <a:lnTo>
                  <a:pt x="124621" y="142555"/>
                </a:lnTo>
                <a:cubicBezTo>
                  <a:pt x="125939" y="143880"/>
                  <a:pt x="127500" y="144869"/>
                  <a:pt x="129209" y="145488"/>
                </a:cubicBezTo>
                <a:cubicBezTo>
                  <a:pt x="129175" y="145689"/>
                  <a:pt x="129155" y="145898"/>
                  <a:pt x="129155" y="146106"/>
                </a:cubicBezTo>
                <a:lnTo>
                  <a:pt x="129155" y="180171"/>
                </a:lnTo>
                <a:lnTo>
                  <a:pt x="124547" y="175556"/>
                </a:lnTo>
                <a:cubicBezTo>
                  <a:pt x="123235" y="174251"/>
                  <a:pt x="121695" y="173269"/>
                  <a:pt x="120007" y="172644"/>
                </a:cubicBezTo>
                <a:lnTo>
                  <a:pt x="120007" y="137940"/>
                </a:lnTo>
                <a:close/>
                <a:moveTo>
                  <a:pt x="175543" y="175556"/>
                </a:moveTo>
                <a:cubicBezTo>
                  <a:pt x="174016" y="177083"/>
                  <a:pt x="172967" y="178906"/>
                  <a:pt x="172388" y="180844"/>
                </a:cubicBezTo>
                <a:cubicBezTo>
                  <a:pt x="172240" y="180823"/>
                  <a:pt x="172092" y="180817"/>
                  <a:pt x="171944" y="180817"/>
                </a:cubicBezTo>
                <a:lnTo>
                  <a:pt x="137234" y="180817"/>
                </a:lnTo>
                <a:lnTo>
                  <a:pt x="137234" y="146106"/>
                </a:lnTo>
                <a:cubicBezTo>
                  <a:pt x="137234" y="145979"/>
                  <a:pt x="137227" y="145851"/>
                  <a:pt x="137214" y="145723"/>
                </a:cubicBezTo>
                <a:cubicBezTo>
                  <a:pt x="139191" y="145131"/>
                  <a:pt x="141007" y="144055"/>
                  <a:pt x="142508" y="142555"/>
                </a:cubicBezTo>
                <a:cubicBezTo>
                  <a:pt x="144014" y="141041"/>
                  <a:pt x="145097" y="139218"/>
                  <a:pt x="145689" y="137227"/>
                </a:cubicBezTo>
                <a:lnTo>
                  <a:pt x="180823" y="137227"/>
                </a:lnTo>
                <a:lnTo>
                  <a:pt x="180823" y="172395"/>
                </a:lnTo>
                <a:cubicBezTo>
                  <a:pt x="178846" y="172987"/>
                  <a:pt x="177036" y="174063"/>
                  <a:pt x="175543" y="175556"/>
                </a:cubicBezTo>
                <a:lnTo>
                  <a:pt x="175543" y="175556"/>
                </a:lnTo>
                <a:close/>
                <a:moveTo>
                  <a:pt x="145400" y="129155"/>
                </a:moveTo>
                <a:cubicBezTo>
                  <a:pt x="144774" y="127493"/>
                  <a:pt x="143799" y="125960"/>
                  <a:pt x="142508" y="124668"/>
                </a:cubicBezTo>
                <a:lnTo>
                  <a:pt x="137846" y="120006"/>
                </a:lnTo>
                <a:lnTo>
                  <a:pt x="172630" y="120006"/>
                </a:lnTo>
                <a:cubicBezTo>
                  <a:pt x="173243" y="121681"/>
                  <a:pt x="174204" y="123255"/>
                  <a:pt x="175543" y="124594"/>
                </a:cubicBezTo>
                <a:lnTo>
                  <a:pt x="180104" y="129155"/>
                </a:lnTo>
                <a:lnTo>
                  <a:pt x="145400" y="129155"/>
                </a:lnTo>
                <a:close/>
                <a:moveTo>
                  <a:pt x="175543" y="106708"/>
                </a:moveTo>
                <a:cubicBezTo>
                  <a:pt x="174029" y="108221"/>
                  <a:pt x="172993" y="110017"/>
                  <a:pt x="172408" y="111934"/>
                </a:cubicBezTo>
                <a:lnTo>
                  <a:pt x="137234" y="111934"/>
                </a:lnTo>
                <a:lnTo>
                  <a:pt x="137234" y="76787"/>
                </a:lnTo>
                <a:cubicBezTo>
                  <a:pt x="139204" y="76195"/>
                  <a:pt x="141014" y="75118"/>
                  <a:pt x="142508" y="73618"/>
                </a:cubicBezTo>
                <a:cubicBezTo>
                  <a:pt x="144008" y="72125"/>
                  <a:pt x="145077" y="70315"/>
                  <a:pt x="145676" y="68344"/>
                </a:cubicBezTo>
                <a:lnTo>
                  <a:pt x="180823" y="68344"/>
                </a:lnTo>
                <a:lnTo>
                  <a:pt x="180823" y="103539"/>
                </a:lnTo>
                <a:cubicBezTo>
                  <a:pt x="178846" y="104138"/>
                  <a:pt x="177036" y="105214"/>
                  <a:pt x="175543" y="106708"/>
                </a:cubicBezTo>
                <a:lnTo>
                  <a:pt x="175543" y="106708"/>
                </a:lnTo>
                <a:close/>
                <a:moveTo>
                  <a:pt x="175543" y="55664"/>
                </a:moveTo>
                <a:lnTo>
                  <a:pt x="180151" y="60279"/>
                </a:lnTo>
                <a:lnTo>
                  <a:pt x="145414" y="60279"/>
                </a:lnTo>
                <a:cubicBezTo>
                  <a:pt x="144788" y="58597"/>
                  <a:pt x="143806" y="57050"/>
                  <a:pt x="142501" y="55738"/>
                </a:cubicBezTo>
                <a:lnTo>
                  <a:pt x="137886" y="51124"/>
                </a:lnTo>
                <a:lnTo>
                  <a:pt x="172617" y="51124"/>
                </a:lnTo>
                <a:cubicBezTo>
                  <a:pt x="173249" y="52806"/>
                  <a:pt x="174231" y="54353"/>
                  <a:pt x="175543" y="55664"/>
                </a:cubicBezTo>
                <a:lnTo>
                  <a:pt x="175543" y="55664"/>
                </a:lnTo>
                <a:close/>
                <a:moveTo>
                  <a:pt x="241089" y="51393"/>
                </a:moveTo>
                <a:lnTo>
                  <a:pt x="241089" y="60003"/>
                </a:lnTo>
                <a:cubicBezTo>
                  <a:pt x="241089" y="60151"/>
                  <a:pt x="240968" y="60272"/>
                  <a:pt x="240820" y="60272"/>
                </a:cubicBezTo>
                <a:lnTo>
                  <a:pt x="214303" y="60272"/>
                </a:lnTo>
                <a:cubicBezTo>
                  <a:pt x="213677" y="58591"/>
                  <a:pt x="212695" y="57043"/>
                  <a:pt x="211383" y="55732"/>
                </a:cubicBezTo>
                <a:lnTo>
                  <a:pt x="206776" y="51117"/>
                </a:lnTo>
                <a:lnTo>
                  <a:pt x="240820" y="51117"/>
                </a:lnTo>
                <a:cubicBezTo>
                  <a:pt x="240968" y="51124"/>
                  <a:pt x="241089" y="51245"/>
                  <a:pt x="241089" y="51393"/>
                </a:cubicBezTo>
                <a:lnTo>
                  <a:pt x="241089" y="51393"/>
                </a:lnTo>
                <a:close/>
                <a:moveTo>
                  <a:pt x="189158" y="8072"/>
                </a:moveTo>
                <a:lnTo>
                  <a:pt x="197769" y="8072"/>
                </a:lnTo>
                <a:cubicBezTo>
                  <a:pt x="197916" y="8072"/>
                  <a:pt x="198037" y="8193"/>
                  <a:pt x="198037" y="8341"/>
                </a:cubicBezTo>
                <a:lnTo>
                  <a:pt x="198037" y="42386"/>
                </a:lnTo>
                <a:lnTo>
                  <a:pt x="193423" y="37771"/>
                </a:lnTo>
                <a:cubicBezTo>
                  <a:pt x="192118" y="36466"/>
                  <a:pt x="190571" y="35484"/>
                  <a:pt x="188889" y="34858"/>
                </a:cubicBezTo>
                <a:lnTo>
                  <a:pt x="188889" y="8335"/>
                </a:lnTo>
                <a:cubicBezTo>
                  <a:pt x="188889" y="8193"/>
                  <a:pt x="189010" y="8072"/>
                  <a:pt x="189158" y="8072"/>
                </a:cubicBezTo>
                <a:lnTo>
                  <a:pt x="189158" y="8072"/>
                </a:lnTo>
                <a:close/>
                <a:moveTo>
                  <a:pt x="181247" y="43489"/>
                </a:moveTo>
                <a:cubicBezTo>
                  <a:pt x="182142" y="42594"/>
                  <a:pt x="183312" y="42150"/>
                  <a:pt x="184483" y="42150"/>
                </a:cubicBezTo>
                <a:cubicBezTo>
                  <a:pt x="185653" y="42150"/>
                  <a:pt x="186824" y="42594"/>
                  <a:pt x="187719" y="43489"/>
                </a:cubicBezTo>
                <a:lnTo>
                  <a:pt x="205679" y="61443"/>
                </a:lnTo>
                <a:cubicBezTo>
                  <a:pt x="207462" y="63225"/>
                  <a:pt x="207462" y="66131"/>
                  <a:pt x="205679" y="67914"/>
                </a:cubicBezTo>
                <a:cubicBezTo>
                  <a:pt x="203896" y="69696"/>
                  <a:pt x="200991" y="69696"/>
                  <a:pt x="199208" y="67914"/>
                </a:cubicBezTo>
                <a:lnTo>
                  <a:pt x="181247" y="49953"/>
                </a:lnTo>
                <a:cubicBezTo>
                  <a:pt x="179465" y="48171"/>
                  <a:pt x="179465" y="45265"/>
                  <a:pt x="181247" y="43489"/>
                </a:cubicBezTo>
                <a:lnTo>
                  <a:pt x="181247" y="43489"/>
                </a:lnTo>
                <a:close/>
                <a:moveTo>
                  <a:pt x="120275" y="8072"/>
                </a:moveTo>
                <a:lnTo>
                  <a:pt x="128886" y="8072"/>
                </a:lnTo>
                <a:cubicBezTo>
                  <a:pt x="129034" y="8072"/>
                  <a:pt x="129155" y="8193"/>
                  <a:pt x="129155" y="8341"/>
                </a:cubicBezTo>
                <a:lnTo>
                  <a:pt x="129155" y="42386"/>
                </a:lnTo>
                <a:lnTo>
                  <a:pt x="124547" y="37771"/>
                </a:lnTo>
                <a:cubicBezTo>
                  <a:pt x="123235" y="36466"/>
                  <a:pt x="121695" y="35484"/>
                  <a:pt x="120007" y="34858"/>
                </a:cubicBezTo>
                <a:lnTo>
                  <a:pt x="120007" y="8335"/>
                </a:lnTo>
                <a:cubicBezTo>
                  <a:pt x="120007" y="8193"/>
                  <a:pt x="120127" y="8072"/>
                  <a:pt x="120275" y="8072"/>
                </a:cubicBezTo>
                <a:lnTo>
                  <a:pt x="120275" y="8072"/>
                </a:lnTo>
                <a:close/>
                <a:moveTo>
                  <a:pt x="112365" y="43489"/>
                </a:moveTo>
                <a:cubicBezTo>
                  <a:pt x="113253" y="42594"/>
                  <a:pt x="114430" y="42150"/>
                  <a:pt x="115600" y="42150"/>
                </a:cubicBezTo>
                <a:cubicBezTo>
                  <a:pt x="116771" y="42150"/>
                  <a:pt x="117941" y="42594"/>
                  <a:pt x="118836" y="43489"/>
                </a:cubicBezTo>
                <a:lnTo>
                  <a:pt x="136796" y="61443"/>
                </a:lnTo>
                <a:cubicBezTo>
                  <a:pt x="138579" y="63225"/>
                  <a:pt x="138579" y="66131"/>
                  <a:pt x="136796" y="67914"/>
                </a:cubicBezTo>
                <a:cubicBezTo>
                  <a:pt x="135014" y="69696"/>
                  <a:pt x="132108" y="69696"/>
                  <a:pt x="130325" y="67914"/>
                </a:cubicBezTo>
                <a:lnTo>
                  <a:pt x="112365" y="49953"/>
                </a:lnTo>
                <a:cubicBezTo>
                  <a:pt x="110582" y="48171"/>
                  <a:pt x="110582" y="45265"/>
                  <a:pt x="112365" y="43489"/>
                </a:cubicBezTo>
                <a:lnTo>
                  <a:pt x="112365" y="43489"/>
                </a:lnTo>
                <a:close/>
                <a:moveTo>
                  <a:pt x="51393" y="8072"/>
                </a:moveTo>
                <a:lnTo>
                  <a:pt x="60003" y="8072"/>
                </a:lnTo>
                <a:cubicBezTo>
                  <a:pt x="60151" y="8072"/>
                  <a:pt x="60272" y="8193"/>
                  <a:pt x="60272" y="8341"/>
                </a:cubicBezTo>
                <a:lnTo>
                  <a:pt x="60272" y="42386"/>
                </a:lnTo>
                <a:lnTo>
                  <a:pt x="55658" y="37771"/>
                </a:lnTo>
                <a:cubicBezTo>
                  <a:pt x="54346" y="36466"/>
                  <a:pt x="52805" y="35484"/>
                  <a:pt x="51117" y="34858"/>
                </a:cubicBezTo>
                <a:lnTo>
                  <a:pt x="51117" y="8335"/>
                </a:lnTo>
                <a:cubicBezTo>
                  <a:pt x="51124" y="8193"/>
                  <a:pt x="51245" y="8072"/>
                  <a:pt x="51393" y="8072"/>
                </a:cubicBezTo>
                <a:lnTo>
                  <a:pt x="51393" y="8072"/>
                </a:lnTo>
                <a:close/>
                <a:moveTo>
                  <a:pt x="43482" y="43489"/>
                </a:moveTo>
                <a:cubicBezTo>
                  <a:pt x="44370" y="42594"/>
                  <a:pt x="45547" y="42150"/>
                  <a:pt x="46718" y="42150"/>
                </a:cubicBezTo>
                <a:cubicBezTo>
                  <a:pt x="47888" y="42150"/>
                  <a:pt x="49059" y="42594"/>
                  <a:pt x="49947" y="43489"/>
                </a:cubicBezTo>
                <a:lnTo>
                  <a:pt x="67907" y="61443"/>
                </a:lnTo>
                <a:cubicBezTo>
                  <a:pt x="69690" y="63225"/>
                  <a:pt x="69690" y="66131"/>
                  <a:pt x="67907" y="67914"/>
                </a:cubicBezTo>
                <a:cubicBezTo>
                  <a:pt x="66125" y="69696"/>
                  <a:pt x="63219" y="69696"/>
                  <a:pt x="61436" y="67914"/>
                </a:cubicBezTo>
                <a:lnTo>
                  <a:pt x="43482" y="49953"/>
                </a:lnTo>
                <a:cubicBezTo>
                  <a:pt x="41699" y="48171"/>
                  <a:pt x="41699" y="45265"/>
                  <a:pt x="43482" y="43489"/>
                </a:cubicBezTo>
                <a:lnTo>
                  <a:pt x="43482" y="43489"/>
                </a:lnTo>
                <a:close/>
                <a:moveTo>
                  <a:pt x="8072" y="60003"/>
                </a:moveTo>
                <a:lnTo>
                  <a:pt x="8072" y="51393"/>
                </a:lnTo>
                <a:cubicBezTo>
                  <a:pt x="8072" y="51245"/>
                  <a:pt x="8193" y="51124"/>
                  <a:pt x="8341" y="51124"/>
                </a:cubicBezTo>
                <a:lnTo>
                  <a:pt x="34865" y="51124"/>
                </a:lnTo>
                <a:cubicBezTo>
                  <a:pt x="35491" y="52806"/>
                  <a:pt x="36473" y="54353"/>
                  <a:pt x="37778" y="55664"/>
                </a:cubicBezTo>
                <a:lnTo>
                  <a:pt x="42392" y="60279"/>
                </a:lnTo>
                <a:lnTo>
                  <a:pt x="8348" y="60279"/>
                </a:lnTo>
                <a:cubicBezTo>
                  <a:pt x="8193" y="60272"/>
                  <a:pt x="8072" y="60151"/>
                  <a:pt x="8072" y="60003"/>
                </a:cubicBezTo>
                <a:lnTo>
                  <a:pt x="8072" y="60003"/>
                </a:lnTo>
                <a:close/>
                <a:moveTo>
                  <a:pt x="43482" y="112419"/>
                </a:moveTo>
                <a:cubicBezTo>
                  <a:pt x="44370" y="111531"/>
                  <a:pt x="45547" y="111080"/>
                  <a:pt x="46718" y="111080"/>
                </a:cubicBezTo>
                <a:cubicBezTo>
                  <a:pt x="47888" y="111080"/>
                  <a:pt x="49059" y="111524"/>
                  <a:pt x="49947" y="112419"/>
                </a:cubicBezTo>
                <a:lnTo>
                  <a:pt x="67907" y="130379"/>
                </a:lnTo>
                <a:cubicBezTo>
                  <a:pt x="69690" y="132162"/>
                  <a:pt x="69690" y="135061"/>
                  <a:pt x="67907" y="136850"/>
                </a:cubicBezTo>
                <a:cubicBezTo>
                  <a:pt x="67046" y="137711"/>
                  <a:pt x="65896" y="138189"/>
                  <a:pt x="64672" y="138189"/>
                </a:cubicBezTo>
                <a:cubicBezTo>
                  <a:pt x="63447" y="138189"/>
                  <a:pt x="62304" y="137711"/>
                  <a:pt x="61436" y="136850"/>
                </a:cubicBezTo>
                <a:lnTo>
                  <a:pt x="43482" y="118890"/>
                </a:lnTo>
                <a:cubicBezTo>
                  <a:pt x="41699" y="117100"/>
                  <a:pt x="41699" y="114201"/>
                  <a:pt x="43482" y="112419"/>
                </a:cubicBezTo>
                <a:lnTo>
                  <a:pt x="43482" y="112419"/>
                </a:lnTo>
                <a:close/>
                <a:moveTo>
                  <a:pt x="8072" y="128886"/>
                </a:moveTo>
                <a:lnTo>
                  <a:pt x="8072" y="120275"/>
                </a:lnTo>
                <a:cubicBezTo>
                  <a:pt x="8072" y="120127"/>
                  <a:pt x="8193" y="120006"/>
                  <a:pt x="8341" y="120006"/>
                </a:cubicBezTo>
                <a:lnTo>
                  <a:pt x="34865" y="120006"/>
                </a:lnTo>
                <a:cubicBezTo>
                  <a:pt x="35477" y="121681"/>
                  <a:pt x="36439" y="123255"/>
                  <a:pt x="37778" y="124594"/>
                </a:cubicBezTo>
                <a:lnTo>
                  <a:pt x="42339" y="129155"/>
                </a:lnTo>
                <a:lnTo>
                  <a:pt x="8341" y="129155"/>
                </a:lnTo>
                <a:cubicBezTo>
                  <a:pt x="8193" y="129155"/>
                  <a:pt x="8072" y="129034"/>
                  <a:pt x="8072" y="128886"/>
                </a:cubicBezTo>
                <a:lnTo>
                  <a:pt x="8072" y="128886"/>
                </a:lnTo>
                <a:close/>
                <a:moveTo>
                  <a:pt x="8072" y="197768"/>
                </a:moveTo>
                <a:lnTo>
                  <a:pt x="8072" y="189158"/>
                </a:lnTo>
                <a:cubicBezTo>
                  <a:pt x="8072" y="189010"/>
                  <a:pt x="8193" y="188889"/>
                  <a:pt x="8341" y="188889"/>
                </a:cubicBezTo>
                <a:lnTo>
                  <a:pt x="34872" y="188889"/>
                </a:lnTo>
                <a:cubicBezTo>
                  <a:pt x="35484" y="190550"/>
                  <a:pt x="36446" y="192111"/>
                  <a:pt x="37778" y="193443"/>
                </a:cubicBezTo>
                <a:lnTo>
                  <a:pt x="42372" y="198037"/>
                </a:lnTo>
                <a:lnTo>
                  <a:pt x="8341" y="198037"/>
                </a:lnTo>
                <a:cubicBezTo>
                  <a:pt x="8193" y="198037"/>
                  <a:pt x="8072" y="197916"/>
                  <a:pt x="8072" y="197768"/>
                </a:cubicBezTo>
                <a:lnTo>
                  <a:pt x="8072" y="197768"/>
                </a:lnTo>
                <a:close/>
                <a:moveTo>
                  <a:pt x="60003" y="241089"/>
                </a:moveTo>
                <a:lnTo>
                  <a:pt x="51393" y="241089"/>
                </a:lnTo>
                <a:cubicBezTo>
                  <a:pt x="51245" y="241089"/>
                  <a:pt x="51124" y="240968"/>
                  <a:pt x="51124" y="240820"/>
                </a:cubicBezTo>
                <a:lnTo>
                  <a:pt x="51124" y="206789"/>
                </a:lnTo>
                <a:lnTo>
                  <a:pt x="55738" y="211404"/>
                </a:lnTo>
                <a:cubicBezTo>
                  <a:pt x="57050" y="212709"/>
                  <a:pt x="58591" y="213691"/>
                  <a:pt x="60279" y="214316"/>
                </a:cubicBezTo>
                <a:lnTo>
                  <a:pt x="60279" y="240820"/>
                </a:lnTo>
                <a:cubicBezTo>
                  <a:pt x="60272" y="240968"/>
                  <a:pt x="60151" y="241089"/>
                  <a:pt x="60003" y="241089"/>
                </a:cubicBezTo>
                <a:lnTo>
                  <a:pt x="60003" y="241089"/>
                </a:lnTo>
                <a:close/>
                <a:moveTo>
                  <a:pt x="67914" y="205693"/>
                </a:moveTo>
                <a:cubicBezTo>
                  <a:pt x="66131" y="207475"/>
                  <a:pt x="63225" y="207475"/>
                  <a:pt x="61443" y="205693"/>
                </a:cubicBezTo>
                <a:lnTo>
                  <a:pt x="43482" y="187739"/>
                </a:lnTo>
                <a:cubicBezTo>
                  <a:pt x="41699" y="185956"/>
                  <a:pt x="41699" y="183050"/>
                  <a:pt x="43482" y="181268"/>
                </a:cubicBezTo>
                <a:cubicBezTo>
                  <a:pt x="44377" y="180380"/>
                  <a:pt x="45547" y="179929"/>
                  <a:pt x="46718" y="179929"/>
                </a:cubicBezTo>
                <a:cubicBezTo>
                  <a:pt x="47888" y="179929"/>
                  <a:pt x="49065" y="180373"/>
                  <a:pt x="49953" y="181268"/>
                </a:cubicBezTo>
                <a:lnTo>
                  <a:pt x="67914" y="199228"/>
                </a:lnTo>
                <a:cubicBezTo>
                  <a:pt x="69697" y="201011"/>
                  <a:pt x="69697" y="203910"/>
                  <a:pt x="67914" y="205693"/>
                </a:cubicBezTo>
                <a:lnTo>
                  <a:pt x="67914" y="205693"/>
                </a:lnTo>
                <a:close/>
                <a:moveTo>
                  <a:pt x="128886" y="241089"/>
                </a:moveTo>
                <a:lnTo>
                  <a:pt x="120275" y="241089"/>
                </a:lnTo>
                <a:cubicBezTo>
                  <a:pt x="120127" y="241089"/>
                  <a:pt x="120007" y="240968"/>
                  <a:pt x="120007" y="240820"/>
                </a:cubicBezTo>
                <a:lnTo>
                  <a:pt x="120007" y="206789"/>
                </a:lnTo>
                <a:lnTo>
                  <a:pt x="124621" y="211404"/>
                </a:lnTo>
                <a:lnTo>
                  <a:pt x="124621" y="211404"/>
                </a:lnTo>
                <a:cubicBezTo>
                  <a:pt x="125933" y="212709"/>
                  <a:pt x="127473" y="213691"/>
                  <a:pt x="129161" y="214316"/>
                </a:cubicBezTo>
                <a:lnTo>
                  <a:pt x="129161" y="240820"/>
                </a:lnTo>
                <a:cubicBezTo>
                  <a:pt x="129155" y="240968"/>
                  <a:pt x="129034" y="241089"/>
                  <a:pt x="128886" y="241089"/>
                </a:cubicBezTo>
                <a:lnTo>
                  <a:pt x="128886" y="241089"/>
                </a:lnTo>
                <a:close/>
                <a:moveTo>
                  <a:pt x="136796" y="205693"/>
                </a:moveTo>
                <a:cubicBezTo>
                  <a:pt x="135014" y="207475"/>
                  <a:pt x="132115" y="207475"/>
                  <a:pt x="130332" y="205693"/>
                </a:cubicBezTo>
                <a:lnTo>
                  <a:pt x="112372" y="187739"/>
                </a:lnTo>
                <a:cubicBezTo>
                  <a:pt x="110589" y="185956"/>
                  <a:pt x="110589" y="183050"/>
                  <a:pt x="112372" y="181268"/>
                </a:cubicBezTo>
                <a:cubicBezTo>
                  <a:pt x="113259" y="180380"/>
                  <a:pt x="114437" y="179929"/>
                  <a:pt x="115607" y="179929"/>
                </a:cubicBezTo>
                <a:cubicBezTo>
                  <a:pt x="116777" y="179929"/>
                  <a:pt x="117948" y="180373"/>
                  <a:pt x="118843" y="181268"/>
                </a:cubicBezTo>
                <a:lnTo>
                  <a:pt x="136796" y="199228"/>
                </a:lnTo>
                <a:cubicBezTo>
                  <a:pt x="138579" y="201011"/>
                  <a:pt x="138579" y="203910"/>
                  <a:pt x="136796" y="205693"/>
                </a:cubicBezTo>
                <a:lnTo>
                  <a:pt x="136796" y="205693"/>
                </a:lnTo>
                <a:close/>
                <a:moveTo>
                  <a:pt x="197769" y="241089"/>
                </a:moveTo>
                <a:lnTo>
                  <a:pt x="189158" y="241089"/>
                </a:lnTo>
                <a:cubicBezTo>
                  <a:pt x="189010" y="241089"/>
                  <a:pt x="188889" y="240968"/>
                  <a:pt x="188889" y="240820"/>
                </a:cubicBezTo>
                <a:lnTo>
                  <a:pt x="188889" y="206789"/>
                </a:lnTo>
                <a:lnTo>
                  <a:pt x="193503" y="211404"/>
                </a:lnTo>
                <a:cubicBezTo>
                  <a:pt x="194809" y="212709"/>
                  <a:pt x="196356" y="213691"/>
                  <a:pt x="198037" y="214316"/>
                </a:cubicBezTo>
                <a:lnTo>
                  <a:pt x="198037" y="240820"/>
                </a:lnTo>
                <a:cubicBezTo>
                  <a:pt x="198037" y="240968"/>
                  <a:pt x="197916" y="241089"/>
                  <a:pt x="197769" y="241089"/>
                </a:cubicBezTo>
                <a:lnTo>
                  <a:pt x="197769" y="241089"/>
                </a:lnTo>
                <a:close/>
                <a:moveTo>
                  <a:pt x="205679" y="205693"/>
                </a:moveTo>
                <a:cubicBezTo>
                  <a:pt x="203896" y="207475"/>
                  <a:pt x="200991" y="207475"/>
                  <a:pt x="199208" y="205693"/>
                </a:cubicBezTo>
                <a:lnTo>
                  <a:pt x="181247" y="187739"/>
                </a:lnTo>
                <a:cubicBezTo>
                  <a:pt x="179465" y="185956"/>
                  <a:pt x="179465" y="183050"/>
                  <a:pt x="181247" y="181268"/>
                </a:cubicBezTo>
                <a:cubicBezTo>
                  <a:pt x="182142" y="180380"/>
                  <a:pt x="183312" y="179929"/>
                  <a:pt x="184483" y="179929"/>
                </a:cubicBezTo>
                <a:cubicBezTo>
                  <a:pt x="185653" y="179929"/>
                  <a:pt x="186824" y="180373"/>
                  <a:pt x="187719" y="181268"/>
                </a:cubicBezTo>
                <a:lnTo>
                  <a:pt x="205679" y="199228"/>
                </a:lnTo>
                <a:cubicBezTo>
                  <a:pt x="207462" y="201011"/>
                  <a:pt x="207462" y="203910"/>
                  <a:pt x="205679" y="205693"/>
                </a:cubicBezTo>
                <a:lnTo>
                  <a:pt x="205679" y="205693"/>
                </a:lnTo>
                <a:close/>
                <a:moveTo>
                  <a:pt x="241089" y="189158"/>
                </a:moveTo>
                <a:lnTo>
                  <a:pt x="241089" y="197768"/>
                </a:lnTo>
                <a:cubicBezTo>
                  <a:pt x="241089" y="197916"/>
                  <a:pt x="240968" y="198037"/>
                  <a:pt x="240820" y="198037"/>
                </a:cubicBezTo>
                <a:lnTo>
                  <a:pt x="214296" y="198037"/>
                </a:lnTo>
                <a:cubicBezTo>
                  <a:pt x="213677" y="196362"/>
                  <a:pt x="212688" y="194822"/>
                  <a:pt x="211390" y="193517"/>
                </a:cubicBezTo>
                <a:lnTo>
                  <a:pt x="206762" y="188889"/>
                </a:lnTo>
                <a:lnTo>
                  <a:pt x="240827" y="188889"/>
                </a:lnTo>
                <a:cubicBezTo>
                  <a:pt x="240968" y="188889"/>
                  <a:pt x="241089" y="189010"/>
                  <a:pt x="241089" y="189158"/>
                </a:cubicBezTo>
                <a:lnTo>
                  <a:pt x="241089" y="189158"/>
                </a:lnTo>
                <a:close/>
                <a:moveTo>
                  <a:pt x="205679" y="136844"/>
                </a:moveTo>
                <a:cubicBezTo>
                  <a:pt x="204818" y="137705"/>
                  <a:pt x="203668" y="138182"/>
                  <a:pt x="202443" y="138182"/>
                </a:cubicBezTo>
                <a:cubicBezTo>
                  <a:pt x="201219" y="138182"/>
                  <a:pt x="200076" y="137705"/>
                  <a:pt x="199208" y="136844"/>
                </a:cubicBezTo>
                <a:lnTo>
                  <a:pt x="181247" y="118883"/>
                </a:lnTo>
                <a:cubicBezTo>
                  <a:pt x="179465" y="117100"/>
                  <a:pt x="179465" y="114201"/>
                  <a:pt x="181247" y="112412"/>
                </a:cubicBezTo>
                <a:cubicBezTo>
                  <a:pt x="182142" y="111524"/>
                  <a:pt x="183312" y="111073"/>
                  <a:pt x="184483" y="111073"/>
                </a:cubicBezTo>
                <a:cubicBezTo>
                  <a:pt x="185653" y="111073"/>
                  <a:pt x="186824" y="111517"/>
                  <a:pt x="187719" y="112412"/>
                </a:cubicBezTo>
                <a:lnTo>
                  <a:pt x="205679" y="130372"/>
                </a:lnTo>
                <a:cubicBezTo>
                  <a:pt x="207462" y="132162"/>
                  <a:pt x="207462" y="135061"/>
                  <a:pt x="205679" y="136844"/>
                </a:cubicBezTo>
                <a:lnTo>
                  <a:pt x="205679" y="136844"/>
                </a:lnTo>
                <a:close/>
                <a:moveTo>
                  <a:pt x="241089" y="120275"/>
                </a:moveTo>
                <a:lnTo>
                  <a:pt x="241089" y="128886"/>
                </a:lnTo>
                <a:cubicBezTo>
                  <a:pt x="241089" y="129034"/>
                  <a:pt x="240968" y="129155"/>
                  <a:pt x="240820" y="129155"/>
                </a:cubicBezTo>
                <a:lnTo>
                  <a:pt x="214283" y="129155"/>
                </a:lnTo>
                <a:cubicBezTo>
                  <a:pt x="213657" y="127493"/>
                  <a:pt x="212682" y="125960"/>
                  <a:pt x="211390" y="124668"/>
                </a:cubicBezTo>
                <a:lnTo>
                  <a:pt x="206728" y="120006"/>
                </a:lnTo>
                <a:lnTo>
                  <a:pt x="240827" y="120006"/>
                </a:lnTo>
                <a:cubicBezTo>
                  <a:pt x="240968" y="120006"/>
                  <a:pt x="241089" y="120127"/>
                  <a:pt x="241089" y="120275"/>
                </a:cubicBezTo>
                <a:lnTo>
                  <a:pt x="241089" y="120275"/>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297;p33">
            <a:extLst>
              <a:ext uri="{FF2B5EF4-FFF2-40B4-BE49-F238E27FC236}">
                <a16:creationId xmlns:a16="http://schemas.microsoft.com/office/drawing/2014/main" id="{6C86F903-C6E8-647F-9736-1964321C5D9A}"/>
              </a:ext>
            </a:extLst>
          </p:cNvPr>
          <p:cNvGrpSpPr/>
          <p:nvPr/>
        </p:nvGrpSpPr>
        <p:grpSpPr>
          <a:xfrm>
            <a:off x="5981014" y="1653094"/>
            <a:ext cx="239479" cy="310015"/>
            <a:chOff x="3062718" y="6330673"/>
            <a:chExt cx="192478" cy="249168"/>
          </a:xfrm>
        </p:grpSpPr>
        <p:sp>
          <p:nvSpPr>
            <p:cNvPr id="11" name="Google Shape;298;p33">
              <a:extLst>
                <a:ext uri="{FF2B5EF4-FFF2-40B4-BE49-F238E27FC236}">
                  <a16:creationId xmlns:a16="http://schemas.microsoft.com/office/drawing/2014/main" id="{2AB99ED7-C8A5-7A01-0112-B68E33CCE6DC}"/>
                </a:ext>
              </a:extLst>
            </p:cNvPr>
            <p:cNvSpPr/>
            <p:nvPr/>
          </p:nvSpPr>
          <p:spPr>
            <a:xfrm>
              <a:off x="3109969" y="6451218"/>
              <a:ext cx="64041" cy="120006"/>
            </a:xfrm>
            <a:custGeom>
              <a:avLst/>
              <a:gdLst/>
              <a:ahLst/>
              <a:cxnLst/>
              <a:rect l="l" t="t" r="r" b="b"/>
              <a:pathLst>
                <a:path w="64041" h="120006" extrusionOk="0">
                  <a:moveTo>
                    <a:pt x="64041" y="30331"/>
                  </a:moveTo>
                  <a:lnTo>
                    <a:pt x="64041" y="12646"/>
                  </a:lnTo>
                  <a:cubicBezTo>
                    <a:pt x="64041" y="5671"/>
                    <a:pt x="58371" y="0"/>
                    <a:pt x="51395" y="0"/>
                  </a:cubicBezTo>
                  <a:cubicBezTo>
                    <a:pt x="44419" y="0"/>
                    <a:pt x="38749" y="5671"/>
                    <a:pt x="38749" y="12646"/>
                  </a:cubicBezTo>
                  <a:lnTo>
                    <a:pt x="38749" y="28616"/>
                  </a:lnTo>
                  <a:cubicBezTo>
                    <a:pt x="38749" y="47861"/>
                    <a:pt x="31658" y="66333"/>
                    <a:pt x="18783" y="80634"/>
                  </a:cubicBezTo>
                  <a:lnTo>
                    <a:pt x="1038" y="100357"/>
                  </a:lnTo>
                  <a:cubicBezTo>
                    <a:pt x="-455" y="102012"/>
                    <a:pt x="-321" y="104568"/>
                    <a:pt x="1334" y="106055"/>
                  </a:cubicBezTo>
                  <a:cubicBezTo>
                    <a:pt x="2989" y="107548"/>
                    <a:pt x="5545" y="107414"/>
                    <a:pt x="7031" y="105759"/>
                  </a:cubicBezTo>
                  <a:lnTo>
                    <a:pt x="24784" y="86036"/>
                  </a:lnTo>
                  <a:cubicBezTo>
                    <a:pt x="38991" y="70248"/>
                    <a:pt x="46814" y="49852"/>
                    <a:pt x="46814" y="28616"/>
                  </a:cubicBezTo>
                  <a:lnTo>
                    <a:pt x="46814" y="12646"/>
                  </a:lnTo>
                  <a:cubicBezTo>
                    <a:pt x="46814" y="10124"/>
                    <a:pt x="48866" y="8072"/>
                    <a:pt x="51388" y="8072"/>
                  </a:cubicBezTo>
                  <a:cubicBezTo>
                    <a:pt x="53911" y="8072"/>
                    <a:pt x="55962" y="10124"/>
                    <a:pt x="55962" y="12646"/>
                  </a:cubicBezTo>
                  <a:lnTo>
                    <a:pt x="55962" y="30331"/>
                  </a:lnTo>
                  <a:cubicBezTo>
                    <a:pt x="55962" y="54010"/>
                    <a:pt x="47191" y="76699"/>
                    <a:pt x="31261" y="94223"/>
                  </a:cubicBezTo>
                  <a:lnTo>
                    <a:pt x="13960" y="113253"/>
                  </a:lnTo>
                  <a:cubicBezTo>
                    <a:pt x="12460" y="114901"/>
                    <a:pt x="12581" y="117457"/>
                    <a:pt x="14229" y="118957"/>
                  </a:cubicBezTo>
                  <a:cubicBezTo>
                    <a:pt x="15003" y="119663"/>
                    <a:pt x="15972" y="120006"/>
                    <a:pt x="16947" y="120006"/>
                  </a:cubicBezTo>
                  <a:cubicBezTo>
                    <a:pt x="18043" y="120006"/>
                    <a:pt x="19140" y="119563"/>
                    <a:pt x="19934" y="118681"/>
                  </a:cubicBezTo>
                  <a:lnTo>
                    <a:pt x="37235" y="99651"/>
                  </a:lnTo>
                  <a:cubicBezTo>
                    <a:pt x="54516" y="80641"/>
                    <a:pt x="64041" y="56021"/>
                    <a:pt x="64041" y="30331"/>
                  </a:cubicBezTo>
                  <a:lnTo>
                    <a:pt x="64041" y="30331"/>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9;p33">
              <a:extLst>
                <a:ext uri="{FF2B5EF4-FFF2-40B4-BE49-F238E27FC236}">
                  <a16:creationId xmlns:a16="http://schemas.microsoft.com/office/drawing/2014/main" id="{4CBFC1B0-ABBF-F0F0-FEAA-ADEC5EB653B9}"/>
                </a:ext>
              </a:extLst>
            </p:cNvPr>
            <p:cNvSpPr/>
            <p:nvPr/>
          </p:nvSpPr>
          <p:spPr>
            <a:xfrm>
              <a:off x="3102296" y="6433997"/>
              <a:ext cx="88927" cy="145844"/>
            </a:xfrm>
            <a:custGeom>
              <a:avLst/>
              <a:gdLst/>
              <a:ahLst/>
              <a:cxnLst/>
              <a:rect l="l" t="t" r="r" b="b"/>
              <a:pathLst>
                <a:path w="88927" h="145844" extrusionOk="0">
                  <a:moveTo>
                    <a:pt x="88928" y="29867"/>
                  </a:moveTo>
                  <a:cubicBezTo>
                    <a:pt x="88928" y="13400"/>
                    <a:pt x="75528" y="0"/>
                    <a:pt x="59061" y="0"/>
                  </a:cubicBezTo>
                  <a:cubicBezTo>
                    <a:pt x="42594" y="0"/>
                    <a:pt x="29194" y="13400"/>
                    <a:pt x="29194" y="29867"/>
                  </a:cubicBezTo>
                  <a:lnTo>
                    <a:pt x="29194" y="45836"/>
                  </a:lnTo>
                  <a:cubicBezTo>
                    <a:pt x="29194" y="60817"/>
                    <a:pt x="23678" y="75199"/>
                    <a:pt x="13655" y="86339"/>
                  </a:cubicBezTo>
                  <a:lnTo>
                    <a:pt x="1035" y="100357"/>
                  </a:lnTo>
                  <a:cubicBezTo>
                    <a:pt x="-451" y="102012"/>
                    <a:pt x="-324" y="104568"/>
                    <a:pt x="1332" y="106062"/>
                  </a:cubicBezTo>
                  <a:cubicBezTo>
                    <a:pt x="2993" y="107548"/>
                    <a:pt x="5542" y="107420"/>
                    <a:pt x="7036" y="105759"/>
                  </a:cubicBezTo>
                  <a:lnTo>
                    <a:pt x="19655" y="91740"/>
                  </a:lnTo>
                  <a:cubicBezTo>
                    <a:pt x="31010" y="79121"/>
                    <a:pt x="37266" y="62815"/>
                    <a:pt x="37266" y="45843"/>
                  </a:cubicBezTo>
                  <a:lnTo>
                    <a:pt x="37266" y="29874"/>
                  </a:lnTo>
                  <a:cubicBezTo>
                    <a:pt x="37266" y="17853"/>
                    <a:pt x="47040" y="8079"/>
                    <a:pt x="59061" y="8079"/>
                  </a:cubicBezTo>
                  <a:cubicBezTo>
                    <a:pt x="71082" y="8079"/>
                    <a:pt x="80856" y="17853"/>
                    <a:pt x="80856" y="29874"/>
                  </a:cubicBezTo>
                  <a:lnTo>
                    <a:pt x="80856" y="47559"/>
                  </a:lnTo>
                  <a:cubicBezTo>
                    <a:pt x="80856" y="75529"/>
                    <a:pt x="70496" y="102335"/>
                    <a:pt x="51675" y="123033"/>
                  </a:cubicBezTo>
                  <a:lnTo>
                    <a:pt x="37078" y="139090"/>
                  </a:lnTo>
                  <a:cubicBezTo>
                    <a:pt x="35578" y="140738"/>
                    <a:pt x="35699" y="143295"/>
                    <a:pt x="37353" y="144795"/>
                  </a:cubicBezTo>
                  <a:cubicBezTo>
                    <a:pt x="38127" y="145501"/>
                    <a:pt x="39096" y="145844"/>
                    <a:pt x="40064" y="145844"/>
                  </a:cubicBezTo>
                  <a:cubicBezTo>
                    <a:pt x="41161" y="145844"/>
                    <a:pt x="42257" y="145400"/>
                    <a:pt x="43051" y="144526"/>
                  </a:cubicBezTo>
                  <a:lnTo>
                    <a:pt x="57648" y="128469"/>
                  </a:lnTo>
                  <a:cubicBezTo>
                    <a:pt x="77815" y="106284"/>
                    <a:pt x="88928" y="77547"/>
                    <a:pt x="88928" y="47565"/>
                  </a:cubicBezTo>
                  <a:lnTo>
                    <a:pt x="88928" y="29867"/>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00;p33">
              <a:extLst>
                <a:ext uri="{FF2B5EF4-FFF2-40B4-BE49-F238E27FC236}">
                  <a16:creationId xmlns:a16="http://schemas.microsoft.com/office/drawing/2014/main" id="{05D81DC7-5CA2-A818-BDB4-44C143E951C8}"/>
                </a:ext>
              </a:extLst>
            </p:cNvPr>
            <p:cNvSpPr/>
            <p:nvPr/>
          </p:nvSpPr>
          <p:spPr>
            <a:xfrm>
              <a:off x="3090758" y="6416776"/>
              <a:ext cx="117700" cy="163031"/>
            </a:xfrm>
            <a:custGeom>
              <a:avLst/>
              <a:gdLst/>
              <a:ahLst/>
              <a:cxnLst/>
              <a:rect l="l" t="t" r="r" b="b"/>
              <a:pathLst>
                <a:path w="117700" h="163031" extrusionOk="0">
                  <a:moveTo>
                    <a:pt x="117694" y="47088"/>
                  </a:moveTo>
                  <a:cubicBezTo>
                    <a:pt x="117694" y="21122"/>
                    <a:pt x="96572" y="0"/>
                    <a:pt x="70606" y="0"/>
                  </a:cubicBezTo>
                  <a:cubicBezTo>
                    <a:pt x="44641" y="0"/>
                    <a:pt x="23519" y="21122"/>
                    <a:pt x="23519" y="47088"/>
                  </a:cubicBezTo>
                  <a:lnTo>
                    <a:pt x="23519" y="63057"/>
                  </a:lnTo>
                  <a:cubicBezTo>
                    <a:pt x="23519" y="73773"/>
                    <a:pt x="19570" y="84072"/>
                    <a:pt x="12399" y="92036"/>
                  </a:cubicBezTo>
                  <a:lnTo>
                    <a:pt x="1037" y="104662"/>
                  </a:lnTo>
                  <a:cubicBezTo>
                    <a:pt x="-456" y="106317"/>
                    <a:pt x="-321" y="108867"/>
                    <a:pt x="1340" y="110360"/>
                  </a:cubicBezTo>
                  <a:cubicBezTo>
                    <a:pt x="3002" y="111853"/>
                    <a:pt x="5551" y="111712"/>
                    <a:pt x="7038" y="110057"/>
                  </a:cubicBezTo>
                  <a:lnTo>
                    <a:pt x="18400" y="97438"/>
                  </a:lnTo>
                  <a:cubicBezTo>
                    <a:pt x="26909" y="87987"/>
                    <a:pt x="31591" y="75778"/>
                    <a:pt x="31591" y="63057"/>
                  </a:cubicBezTo>
                  <a:lnTo>
                    <a:pt x="31591" y="47088"/>
                  </a:lnTo>
                  <a:cubicBezTo>
                    <a:pt x="31591" y="25575"/>
                    <a:pt x="49094" y="8072"/>
                    <a:pt x="70606" y="8072"/>
                  </a:cubicBezTo>
                  <a:cubicBezTo>
                    <a:pt x="92119" y="8072"/>
                    <a:pt x="109622" y="25575"/>
                    <a:pt x="109622" y="47088"/>
                  </a:cubicBezTo>
                  <a:lnTo>
                    <a:pt x="109622" y="64772"/>
                  </a:lnTo>
                  <a:cubicBezTo>
                    <a:pt x="109622" y="97041"/>
                    <a:pt x="97668" y="127957"/>
                    <a:pt x="75967" y="151831"/>
                  </a:cubicBezTo>
                  <a:lnTo>
                    <a:pt x="71925" y="156277"/>
                  </a:lnTo>
                  <a:cubicBezTo>
                    <a:pt x="70424" y="157925"/>
                    <a:pt x="70545" y="160482"/>
                    <a:pt x="72200" y="161982"/>
                  </a:cubicBezTo>
                  <a:cubicBezTo>
                    <a:pt x="72974" y="162681"/>
                    <a:pt x="73943" y="163031"/>
                    <a:pt x="74912" y="163031"/>
                  </a:cubicBezTo>
                  <a:cubicBezTo>
                    <a:pt x="76008" y="163031"/>
                    <a:pt x="77104" y="162587"/>
                    <a:pt x="77898" y="161713"/>
                  </a:cubicBezTo>
                  <a:lnTo>
                    <a:pt x="81941" y="157266"/>
                  </a:lnTo>
                  <a:cubicBezTo>
                    <a:pt x="105000" y="131899"/>
                    <a:pt x="117701" y="99052"/>
                    <a:pt x="117701" y="64779"/>
                  </a:cubicBezTo>
                  <a:lnTo>
                    <a:pt x="117701" y="47088"/>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01;p33">
              <a:extLst>
                <a:ext uri="{FF2B5EF4-FFF2-40B4-BE49-F238E27FC236}">
                  <a16:creationId xmlns:a16="http://schemas.microsoft.com/office/drawing/2014/main" id="{6E14FB4F-0AF2-77AD-8FD1-85E4E5F49756}"/>
                </a:ext>
              </a:extLst>
            </p:cNvPr>
            <p:cNvSpPr/>
            <p:nvPr/>
          </p:nvSpPr>
          <p:spPr>
            <a:xfrm>
              <a:off x="3097049" y="6400167"/>
              <a:ext cx="59741" cy="67733"/>
            </a:xfrm>
            <a:custGeom>
              <a:avLst/>
              <a:gdLst/>
              <a:ahLst/>
              <a:cxnLst/>
              <a:rect l="l" t="t" r="r" b="b"/>
              <a:pathLst>
                <a:path w="59741" h="67733" extrusionOk="0">
                  <a:moveTo>
                    <a:pt x="0" y="63697"/>
                  </a:moveTo>
                  <a:cubicBezTo>
                    <a:pt x="0" y="65924"/>
                    <a:pt x="1810" y="67733"/>
                    <a:pt x="4036" y="67733"/>
                  </a:cubicBezTo>
                  <a:cubicBezTo>
                    <a:pt x="6269" y="67733"/>
                    <a:pt x="8072" y="65924"/>
                    <a:pt x="8072" y="63697"/>
                  </a:cubicBezTo>
                  <a:cubicBezTo>
                    <a:pt x="8072" y="50109"/>
                    <a:pt x="13010" y="36978"/>
                    <a:pt x="21970" y="26726"/>
                  </a:cubicBezTo>
                  <a:cubicBezTo>
                    <a:pt x="30849" y="16576"/>
                    <a:pt x="43032" y="9936"/>
                    <a:pt x="56277" y="8033"/>
                  </a:cubicBezTo>
                  <a:cubicBezTo>
                    <a:pt x="58483" y="7717"/>
                    <a:pt x="60017" y="5672"/>
                    <a:pt x="59700" y="3465"/>
                  </a:cubicBezTo>
                  <a:cubicBezTo>
                    <a:pt x="59384" y="1259"/>
                    <a:pt x="57333" y="-275"/>
                    <a:pt x="55133" y="41"/>
                  </a:cubicBezTo>
                  <a:cubicBezTo>
                    <a:pt x="39977" y="2214"/>
                    <a:pt x="26046" y="9809"/>
                    <a:pt x="15902" y="21412"/>
                  </a:cubicBezTo>
                  <a:cubicBezTo>
                    <a:pt x="5651" y="33137"/>
                    <a:pt x="0" y="48151"/>
                    <a:pt x="0" y="63697"/>
                  </a:cubicBezTo>
                  <a:lnTo>
                    <a:pt x="0" y="63697"/>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02;p33">
              <a:extLst>
                <a:ext uri="{FF2B5EF4-FFF2-40B4-BE49-F238E27FC236}">
                  <a16:creationId xmlns:a16="http://schemas.microsoft.com/office/drawing/2014/main" id="{73BF10E0-F6FD-8013-2255-059F116E7DC0}"/>
                </a:ext>
              </a:extLst>
            </p:cNvPr>
            <p:cNvSpPr/>
            <p:nvPr/>
          </p:nvSpPr>
          <p:spPr>
            <a:xfrm>
              <a:off x="3079208" y="6475798"/>
              <a:ext cx="25913" cy="39459"/>
            </a:xfrm>
            <a:custGeom>
              <a:avLst/>
              <a:gdLst/>
              <a:ahLst/>
              <a:cxnLst/>
              <a:rect l="l" t="t" r="r" b="b"/>
              <a:pathLst>
                <a:path w="25913" h="39459" extrusionOk="0">
                  <a:moveTo>
                    <a:pt x="25913" y="4036"/>
                  </a:moveTo>
                  <a:cubicBezTo>
                    <a:pt x="25913" y="1803"/>
                    <a:pt x="24110" y="0"/>
                    <a:pt x="21877" y="0"/>
                  </a:cubicBezTo>
                  <a:cubicBezTo>
                    <a:pt x="19651" y="0"/>
                    <a:pt x="17841" y="1803"/>
                    <a:pt x="17841" y="4036"/>
                  </a:cubicBezTo>
                  <a:cubicBezTo>
                    <a:pt x="17841" y="10494"/>
                    <a:pt x="15466" y="16696"/>
                    <a:pt x="11141" y="21492"/>
                  </a:cubicBezTo>
                  <a:lnTo>
                    <a:pt x="1037" y="32726"/>
                  </a:lnTo>
                  <a:cubicBezTo>
                    <a:pt x="-456" y="34381"/>
                    <a:pt x="-321" y="36930"/>
                    <a:pt x="1340" y="38423"/>
                  </a:cubicBezTo>
                  <a:cubicBezTo>
                    <a:pt x="2114" y="39116"/>
                    <a:pt x="3075" y="39459"/>
                    <a:pt x="4037" y="39459"/>
                  </a:cubicBezTo>
                  <a:cubicBezTo>
                    <a:pt x="5141" y="39459"/>
                    <a:pt x="6244" y="39009"/>
                    <a:pt x="7038" y="38128"/>
                  </a:cubicBezTo>
                  <a:lnTo>
                    <a:pt x="17141" y="26900"/>
                  </a:lnTo>
                  <a:cubicBezTo>
                    <a:pt x="22805" y="20604"/>
                    <a:pt x="25913" y="12492"/>
                    <a:pt x="25913" y="4036"/>
                  </a:cubicBezTo>
                  <a:lnTo>
                    <a:pt x="25913" y="4036"/>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03;p33">
              <a:extLst>
                <a:ext uri="{FF2B5EF4-FFF2-40B4-BE49-F238E27FC236}">
                  <a16:creationId xmlns:a16="http://schemas.microsoft.com/office/drawing/2014/main" id="{9D53AD05-66E8-B000-5001-49A779D6FFFD}"/>
                </a:ext>
              </a:extLst>
            </p:cNvPr>
            <p:cNvSpPr/>
            <p:nvPr/>
          </p:nvSpPr>
          <p:spPr>
            <a:xfrm>
              <a:off x="3207030" y="6515732"/>
              <a:ext cx="13737" cy="25356"/>
            </a:xfrm>
            <a:custGeom>
              <a:avLst/>
              <a:gdLst/>
              <a:ahLst/>
              <a:cxnLst/>
              <a:rect l="l" t="t" r="r" b="b"/>
              <a:pathLst>
                <a:path w="13737" h="25356" extrusionOk="0">
                  <a:moveTo>
                    <a:pt x="10718" y="130"/>
                  </a:moveTo>
                  <a:cubicBezTo>
                    <a:pt x="8558" y="-428"/>
                    <a:pt x="6359" y="857"/>
                    <a:pt x="5794" y="3016"/>
                  </a:cubicBezTo>
                  <a:cubicBezTo>
                    <a:pt x="4307" y="8707"/>
                    <a:pt x="2450" y="14371"/>
                    <a:pt x="284" y="19833"/>
                  </a:cubicBezTo>
                  <a:cubicBezTo>
                    <a:pt x="-536" y="21905"/>
                    <a:pt x="480" y="24253"/>
                    <a:pt x="2551" y="25074"/>
                  </a:cubicBezTo>
                  <a:cubicBezTo>
                    <a:pt x="3036" y="25269"/>
                    <a:pt x="3540" y="25356"/>
                    <a:pt x="4038" y="25356"/>
                  </a:cubicBezTo>
                  <a:cubicBezTo>
                    <a:pt x="5646" y="25356"/>
                    <a:pt x="7166" y="24394"/>
                    <a:pt x="7791" y="22807"/>
                  </a:cubicBezTo>
                  <a:cubicBezTo>
                    <a:pt x="10079" y="17035"/>
                    <a:pt x="12029" y="11062"/>
                    <a:pt x="13610" y="5054"/>
                  </a:cubicBezTo>
                  <a:cubicBezTo>
                    <a:pt x="14162" y="2902"/>
                    <a:pt x="12870" y="695"/>
                    <a:pt x="10718" y="130"/>
                  </a:cubicBezTo>
                  <a:lnTo>
                    <a:pt x="10718" y="13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04;p33">
              <a:extLst>
                <a:ext uri="{FF2B5EF4-FFF2-40B4-BE49-F238E27FC236}">
                  <a16:creationId xmlns:a16="http://schemas.microsoft.com/office/drawing/2014/main" id="{77E50876-F269-8832-801C-524FF1D9C9E4}"/>
                </a:ext>
              </a:extLst>
            </p:cNvPr>
            <p:cNvSpPr/>
            <p:nvPr/>
          </p:nvSpPr>
          <p:spPr>
            <a:xfrm>
              <a:off x="3197584" y="6415008"/>
              <a:ext cx="28094" cy="91228"/>
            </a:xfrm>
            <a:custGeom>
              <a:avLst/>
              <a:gdLst/>
              <a:ahLst/>
              <a:cxnLst/>
              <a:rect l="l" t="t" r="r" b="b"/>
              <a:pathLst>
                <a:path w="28094" h="91228" extrusionOk="0">
                  <a:moveTo>
                    <a:pt x="6730" y="1035"/>
                  </a:moveTo>
                  <a:cubicBezTo>
                    <a:pt x="5075" y="-458"/>
                    <a:pt x="2519" y="-317"/>
                    <a:pt x="1032" y="1338"/>
                  </a:cubicBezTo>
                  <a:cubicBezTo>
                    <a:pt x="-454" y="2993"/>
                    <a:pt x="-320" y="5549"/>
                    <a:pt x="1335" y="7035"/>
                  </a:cubicBezTo>
                  <a:cubicBezTo>
                    <a:pt x="13208" y="17711"/>
                    <a:pt x="20016" y="32954"/>
                    <a:pt x="20016" y="48856"/>
                  </a:cubicBezTo>
                  <a:lnTo>
                    <a:pt x="20016" y="66541"/>
                  </a:lnTo>
                  <a:cubicBezTo>
                    <a:pt x="20016" y="73254"/>
                    <a:pt x="19551" y="80015"/>
                    <a:pt x="18643" y="86647"/>
                  </a:cubicBezTo>
                  <a:cubicBezTo>
                    <a:pt x="18340" y="88854"/>
                    <a:pt x="19881" y="90892"/>
                    <a:pt x="22094" y="91195"/>
                  </a:cubicBezTo>
                  <a:cubicBezTo>
                    <a:pt x="22282" y="91221"/>
                    <a:pt x="22464" y="91228"/>
                    <a:pt x="22646" y="91228"/>
                  </a:cubicBezTo>
                  <a:cubicBezTo>
                    <a:pt x="24630" y="91228"/>
                    <a:pt x="26359" y="89762"/>
                    <a:pt x="26641" y="87744"/>
                  </a:cubicBezTo>
                  <a:cubicBezTo>
                    <a:pt x="27603" y="80755"/>
                    <a:pt x="28094" y="73617"/>
                    <a:pt x="28094" y="66534"/>
                  </a:cubicBezTo>
                  <a:lnTo>
                    <a:pt x="28094" y="48849"/>
                  </a:lnTo>
                  <a:cubicBezTo>
                    <a:pt x="28081" y="30667"/>
                    <a:pt x="20298" y="13231"/>
                    <a:pt x="6730" y="1035"/>
                  </a:cubicBezTo>
                  <a:lnTo>
                    <a:pt x="6730" y="1035"/>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05;p33">
              <a:extLst>
                <a:ext uri="{FF2B5EF4-FFF2-40B4-BE49-F238E27FC236}">
                  <a16:creationId xmlns:a16="http://schemas.microsoft.com/office/drawing/2014/main" id="{AAE276CB-BF1E-D65E-3A4C-D9E5A76671C5}"/>
                </a:ext>
              </a:extLst>
            </p:cNvPr>
            <p:cNvSpPr/>
            <p:nvPr/>
          </p:nvSpPr>
          <p:spPr>
            <a:xfrm>
              <a:off x="3165937" y="6400167"/>
              <a:ext cx="25285" cy="13272"/>
            </a:xfrm>
            <a:custGeom>
              <a:avLst/>
              <a:gdLst/>
              <a:ahLst/>
              <a:cxnLst/>
              <a:rect l="l" t="t" r="r" b="b"/>
              <a:pathLst>
                <a:path w="25285" h="13272" extrusionOk="0">
                  <a:moveTo>
                    <a:pt x="19509" y="12883"/>
                  </a:moveTo>
                  <a:cubicBezTo>
                    <a:pt x="20067" y="13152"/>
                    <a:pt x="20659" y="13273"/>
                    <a:pt x="21245" y="13273"/>
                  </a:cubicBezTo>
                  <a:cubicBezTo>
                    <a:pt x="22751" y="13273"/>
                    <a:pt x="24197" y="12425"/>
                    <a:pt x="24890" y="10972"/>
                  </a:cubicBezTo>
                  <a:cubicBezTo>
                    <a:pt x="25852" y="8961"/>
                    <a:pt x="24998" y="6553"/>
                    <a:pt x="22980" y="5591"/>
                  </a:cubicBezTo>
                  <a:cubicBezTo>
                    <a:pt x="17168" y="2826"/>
                    <a:pt x="10986" y="956"/>
                    <a:pt x="4609" y="41"/>
                  </a:cubicBezTo>
                  <a:cubicBezTo>
                    <a:pt x="2396" y="-275"/>
                    <a:pt x="358" y="1259"/>
                    <a:pt x="41" y="3465"/>
                  </a:cubicBezTo>
                  <a:cubicBezTo>
                    <a:pt x="-275" y="5672"/>
                    <a:pt x="1252" y="7717"/>
                    <a:pt x="3466" y="8033"/>
                  </a:cubicBezTo>
                  <a:cubicBezTo>
                    <a:pt x="9028" y="8833"/>
                    <a:pt x="14430" y="10468"/>
                    <a:pt x="19509" y="12883"/>
                  </a:cubicBezTo>
                  <a:lnTo>
                    <a:pt x="19509" y="12883"/>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06;p33">
              <a:extLst>
                <a:ext uri="{FF2B5EF4-FFF2-40B4-BE49-F238E27FC236}">
                  <a16:creationId xmlns:a16="http://schemas.microsoft.com/office/drawing/2014/main" id="{D275C6AE-B276-CD43-B122-1D2AACF5AB70}"/>
                </a:ext>
              </a:extLst>
            </p:cNvPr>
            <p:cNvSpPr/>
            <p:nvPr/>
          </p:nvSpPr>
          <p:spPr>
            <a:xfrm>
              <a:off x="3153010" y="6382335"/>
              <a:ext cx="89883" cy="103249"/>
            </a:xfrm>
            <a:custGeom>
              <a:avLst/>
              <a:gdLst/>
              <a:ahLst/>
              <a:cxnLst/>
              <a:rect l="l" t="t" r="r" b="b"/>
              <a:pathLst>
                <a:path w="89883" h="103249" extrusionOk="0">
                  <a:moveTo>
                    <a:pt x="8354" y="0"/>
                  </a:moveTo>
                  <a:cubicBezTo>
                    <a:pt x="6840" y="0"/>
                    <a:pt x="5321" y="40"/>
                    <a:pt x="3814" y="121"/>
                  </a:cubicBezTo>
                  <a:cubicBezTo>
                    <a:pt x="1587" y="242"/>
                    <a:pt x="-115" y="2153"/>
                    <a:pt x="6" y="4372"/>
                  </a:cubicBezTo>
                  <a:cubicBezTo>
                    <a:pt x="127" y="6599"/>
                    <a:pt x="2031" y="8314"/>
                    <a:pt x="4258" y="8180"/>
                  </a:cubicBezTo>
                  <a:cubicBezTo>
                    <a:pt x="5616" y="8106"/>
                    <a:pt x="6989" y="8072"/>
                    <a:pt x="8354" y="8072"/>
                  </a:cubicBezTo>
                  <a:cubicBezTo>
                    <a:pt x="48856" y="8072"/>
                    <a:pt x="81811" y="41020"/>
                    <a:pt x="81811" y="81529"/>
                  </a:cubicBezTo>
                  <a:lnTo>
                    <a:pt x="81811" y="99214"/>
                  </a:lnTo>
                  <a:cubicBezTo>
                    <a:pt x="81811" y="101447"/>
                    <a:pt x="83620" y="103250"/>
                    <a:pt x="85847" y="103250"/>
                  </a:cubicBezTo>
                  <a:cubicBezTo>
                    <a:pt x="88074" y="103250"/>
                    <a:pt x="89883" y="101447"/>
                    <a:pt x="89883" y="99214"/>
                  </a:cubicBezTo>
                  <a:lnTo>
                    <a:pt x="89883" y="81529"/>
                  </a:lnTo>
                  <a:cubicBezTo>
                    <a:pt x="89883" y="36574"/>
                    <a:pt x="53303" y="0"/>
                    <a:pt x="8354" y="0"/>
                  </a:cubicBezTo>
                  <a:lnTo>
                    <a:pt x="8354" y="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07;p33">
              <a:extLst>
                <a:ext uri="{FF2B5EF4-FFF2-40B4-BE49-F238E27FC236}">
                  <a16:creationId xmlns:a16="http://schemas.microsoft.com/office/drawing/2014/main" id="{21874643-2EB5-68FC-7A0D-F39ECA679DF7}"/>
                </a:ext>
              </a:extLst>
            </p:cNvPr>
            <p:cNvSpPr/>
            <p:nvPr/>
          </p:nvSpPr>
          <p:spPr>
            <a:xfrm>
              <a:off x="3113197" y="6385219"/>
              <a:ext cx="31199" cy="19012"/>
            </a:xfrm>
            <a:custGeom>
              <a:avLst/>
              <a:gdLst/>
              <a:ahLst/>
              <a:cxnLst/>
              <a:rect l="l" t="t" r="r" b="b"/>
              <a:pathLst>
                <a:path w="31199" h="19012" extrusionOk="0">
                  <a:moveTo>
                    <a:pt x="4032" y="19012"/>
                  </a:moveTo>
                  <a:cubicBezTo>
                    <a:pt x="4826" y="19012"/>
                    <a:pt x="5633" y="18777"/>
                    <a:pt x="6333" y="18292"/>
                  </a:cubicBezTo>
                  <a:cubicBezTo>
                    <a:pt x="13046" y="13624"/>
                    <a:pt x="20418" y="10140"/>
                    <a:pt x="28255" y="7926"/>
                  </a:cubicBezTo>
                  <a:cubicBezTo>
                    <a:pt x="30401" y="7321"/>
                    <a:pt x="31652" y="5088"/>
                    <a:pt x="31046" y="2942"/>
                  </a:cubicBezTo>
                  <a:cubicBezTo>
                    <a:pt x="30441" y="796"/>
                    <a:pt x="28208" y="-448"/>
                    <a:pt x="26069" y="150"/>
                  </a:cubicBezTo>
                  <a:cubicBezTo>
                    <a:pt x="17371" y="2606"/>
                    <a:pt x="9184" y="6473"/>
                    <a:pt x="1731" y="11653"/>
                  </a:cubicBezTo>
                  <a:cubicBezTo>
                    <a:pt x="-98" y="12924"/>
                    <a:pt x="-549" y="15440"/>
                    <a:pt x="722" y="17270"/>
                  </a:cubicBezTo>
                  <a:cubicBezTo>
                    <a:pt x="1503" y="18413"/>
                    <a:pt x="2754" y="19012"/>
                    <a:pt x="4032" y="19012"/>
                  </a:cubicBezTo>
                  <a:lnTo>
                    <a:pt x="4032" y="1901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 name="Google Shape;308;p33">
              <a:extLst>
                <a:ext uri="{FF2B5EF4-FFF2-40B4-BE49-F238E27FC236}">
                  <a16:creationId xmlns:a16="http://schemas.microsoft.com/office/drawing/2014/main" id="{013071B5-E30D-AA27-18F3-57B1F769BFD2}"/>
                </a:ext>
              </a:extLst>
            </p:cNvPr>
            <p:cNvGrpSpPr/>
            <p:nvPr/>
          </p:nvGrpSpPr>
          <p:grpSpPr>
            <a:xfrm>
              <a:off x="3062718" y="6365115"/>
              <a:ext cx="192478" cy="132927"/>
              <a:chOff x="3062718" y="6365115"/>
              <a:chExt cx="192478" cy="132927"/>
            </a:xfrm>
          </p:grpSpPr>
          <p:sp>
            <p:nvSpPr>
              <p:cNvPr id="45" name="Google Shape;309;p33">
                <a:extLst>
                  <a:ext uri="{FF2B5EF4-FFF2-40B4-BE49-F238E27FC236}">
                    <a16:creationId xmlns:a16="http://schemas.microsoft.com/office/drawing/2014/main" id="{6040BD51-6431-75D5-C590-2B2C5F81A4E8}"/>
                  </a:ext>
                </a:extLst>
              </p:cNvPr>
              <p:cNvSpPr/>
              <p:nvPr/>
            </p:nvSpPr>
            <p:spPr>
              <a:xfrm>
                <a:off x="3071538" y="6406711"/>
                <a:ext cx="37485" cy="91331"/>
              </a:xfrm>
              <a:custGeom>
                <a:avLst/>
                <a:gdLst/>
                <a:ahLst/>
                <a:cxnLst/>
                <a:rect l="l" t="t" r="r" b="b"/>
                <a:pathLst>
                  <a:path w="37485" h="91331" extrusionOk="0">
                    <a:moveTo>
                      <a:pt x="16368" y="73122"/>
                    </a:moveTo>
                    <a:lnTo>
                      <a:pt x="16368" y="57153"/>
                    </a:lnTo>
                    <a:cubicBezTo>
                      <a:pt x="16368" y="38378"/>
                      <a:pt x="23479" y="20492"/>
                      <a:pt x="36387" y="6803"/>
                    </a:cubicBezTo>
                    <a:cubicBezTo>
                      <a:pt x="37914" y="5182"/>
                      <a:pt x="37840" y="2625"/>
                      <a:pt x="36219" y="1098"/>
                    </a:cubicBezTo>
                    <a:cubicBezTo>
                      <a:pt x="34598" y="-429"/>
                      <a:pt x="32042" y="-355"/>
                      <a:pt x="30515" y="1267"/>
                    </a:cubicBezTo>
                    <a:cubicBezTo>
                      <a:pt x="16187" y="16462"/>
                      <a:pt x="8296" y="36313"/>
                      <a:pt x="8296" y="57160"/>
                    </a:cubicBezTo>
                    <a:lnTo>
                      <a:pt x="8296" y="73129"/>
                    </a:lnTo>
                    <a:cubicBezTo>
                      <a:pt x="8296" y="75329"/>
                      <a:pt x="7489" y="77434"/>
                      <a:pt x="6016" y="79069"/>
                    </a:cubicBezTo>
                    <a:lnTo>
                      <a:pt x="1038" y="84598"/>
                    </a:lnTo>
                    <a:cubicBezTo>
                      <a:pt x="-455" y="86253"/>
                      <a:pt x="-321" y="88809"/>
                      <a:pt x="1334" y="90296"/>
                    </a:cubicBezTo>
                    <a:cubicBezTo>
                      <a:pt x="2107" y="90989"/>
                      <a:pt x="3069" y="91332"/>
                      <a:pt x="4031" y="91332"/>
                    </a:cubicBezTo>
                    <a:cubicBezTo>
                      <a:pt x="5135" y="91332"/>
                      <a:pt x="6238" y="90881"/>
                      <a:pt x="7031" y="89993"/>
                    </a:cubicBezTo>
                    <a:lnTo>
                      <a:pt x="12010" y="84464"/>
                    </a:lnTo>
                    <a:cubicBezTo>
                      <a:pt x="14821" y="81342"/>
                      <a:pt x="16368" y="77313"/>
                      <a:pt x="16368" y="73122"/>
                    </a:cubicBezTo>
                    <a:lnTo>
                      <a:pt x="16368" y="7312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10;p33">
                <a:extLst>
                  <a:ext uri="{FF2B5EF4-FFF2-40B4-BE49-F238E27FC236}">
                    <a16:creationId xmlns:a16="http://schemas.microsoft.com/office/drawing/2014/main" id="{B9CC0048-9725-7DCD-60FE-92DB3BFAD84A}"/>
                  </a:ext>
                </a:extLst>
              </p:cNvPr>
              <p:cNvSpPr/>
              <p:nvPr/>
            </p:nvSpPr>
            <p:spPr>
              <a:xfrm>
                <a:off x="3227064" y="6395809"/>
                <a:ext cx="28132" cy="41955"/>
              </a:xfrm>
              <a:custGeom>
                <a:avLst/>
                <a:gdLst/>
                <a:ahLst/>
                <a:cxnLst/>
                <a:rect l="l" t="t" r="r" b="b"/>
                <a:pathLst>
                  <a:path w="28132" h="41955" extrusionOk="0">
                    <a:moveTo>
                      <a:pt x="27923" y="36628"/>
                    </a:moveTo>
                    <a:cubicBezTo>
                      <a:pt x="23497" y="23477"/>
                      <a:pt x="16461" y="11591"/>
                      <a:pt x="7009" y="1305"/>
                    </a:cubicBezTo>
                    <a:cubicBezTo>
                      <a:pt x="5503" y="-336"/>
                      <a:pt x="2953" y="-444"/>
                      <a:pt x="1305" y="1063"/>
                    </a:cubicBezTo>
                    <a:cubicBezTo>
                      <a:pt x="-336" y="2570"/>
                      <a:pt x="-444" y="5126"/>
                      <a:pt x="1063" y="6767"/>
                    </a:cubicBezTo>
                    <a:cubicBezTo>
                      <a:pt x="9741" y="16212"/>
                      <a:pt x="16205" y="27130"/>
                      <a:pt x="20268" y="39204"/>
                    </a:cubicBezTo>
                    <a:cubicBezTo>
                      <a:pt x="20833" y="40893"/>
                      <a:pt x="22407" y="41955"/>
                      <a:pt x="24089" y="41955"/>
                    </a:cubicBezTo>
                    <a:cubicBezTo>
                      <a:pt x="24513" y="41955"/>
                      <a:pt x="24950" y="41888"/>
                      <a:pt x="25374" y="41740"/>
                    </a:cubicBezTo>
                    <a:cubicBezTo>
                      <a:pt x="27493" y="41027"/>
                      <a:pt x="28630" y="38740"/>
                      <a:pt x="27923" y="36628"/>
                    </a:cubicBezTo>
                    <a:lnTo>
                      <a:pt x="27923" y="36628"/>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11;p33">
                <a:extLst>
                  <a:ext uri="{FF2B5EF4-FFF2-40B4-BE49-F238E27FC236}">
                    <a16:creationId xmlns:a16="http://schemas.microsoft.com/office/drawing/2014/main" id="{D6C7E7D4-468F-D8C5-A2A4-22C19E9AED85}"/>
                  </a:ext>
                </a:extLst>
              </p:cNvPr>
              <p:cNvSpPr/>
              <p:nvPr/>
            </p:nvSpPr>
            <p:spPr>
              <a:xfrm>
                <a:off x="3187912" y="6370184"/>
                <a:ext cx="34007" cy="21770"/>
              </a:xfrm>
              <a:custGeom>
                <a:avLst/>
                <a:gdLst/>
                <a:ahLst/>
                <a:cxnLst/>
                <a:rect l="l" t="t" r="r" b="b"/>
                <a:pathLst>
                  <a:path w="34007" h="21770" extrusionOk="0">
                    <a:moveTo>
                      <a:pt x="5343" y="218"/>
                    </a:moveTo>
                    <a:cubicBezTo>
                      <a:pt x="3231" y="-502"/>
                      <a:pt x="937" y="621"/>
                      <a:pt x="218" y="2727"/>
                    </a:cubicBezTo>
                    <a:cubicBezTo>
                      <a:pt x="-502" y="4832"/>
                      <a:pt x="621" y="7133"/>
                      <a:pt x="2727" y="7853"/>
                    </a:cubicBezTo>
                    <a:cubicBezTo>
                      <a:pt x="11626" y="10900"/>
                      <a:pt x="19981" y="15313"/>
                      <a:pt x="27562" y="20970"/>
                    </a:cubicBezTo>
                    <a:cubicBezTo>
                      <a:pt x="28289" y="21515"/>
                      <a:pt x="29136" y="21770"/>
                      <a:pt x="29970" y="21770"/>
                    </a:cubicBezTo>
                    <a:cubicBezTo>
                      <a:pt x="31201" y="21770"/>
                      <a:pt x="32419" y="21212"/>
                      <a:pt x="33206" y="20149"/>
                    </a:cubicBezTo>
                    <a:cubicBezTo>
                      <a:pt x="34538" y="18367"/>
                      <a:pt x="34174" y="15837"/>
                      <a:pt x="32385" y="14505"/>
                    </a:cubicBezTo>
                    <a:cubicBezTo>
                      <a:pt x="24145" y="8337"/>
                      <a:pt x="15037" y="3534"/>
                      <a:pt x="5343" y="218"/>
                    </a:cubicBezTo>
                    <a:lnTo>
                      <a:pt x="5343" y="218"/>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12;p33">
                <a:extLst>
                  <a:ext uri="{FF2B5EF4-FFF2-40B4-BE49-F238E27FC236}">
                    <a16:creationId xmlns:a16="http://schemas.microsoft.com/office/drawing/2014/main" id="{B27E720C-C5C0-16AE-689E-4A235936F497}"/>
                  </a:ext>
                </a:extLst>
              </p:cNvPr>
              <p:cNvSpPr/>
              <p:nvPr/>
            </p:nvSpPr>
            <p:spPr>
              <a:xfrm>
                <a:off x="3062718" y="6365115"/>
                <a:ext cx="116284" cy="98487"/>
              </a:xfrm>
              <a:custGeom>
                <a:avLst/>
                <a:gdLst/>
                <a:ahLst/>
                <a:cxnLst/>
                <a:rect l="l" t="t" r="r" b="b"/>
                <a:pathLst>
                  <a:path w="116284" h="98487" extrusionOk="0">
                    <a:moveTo>
                      <a:pt x="35932" y="33318"/>
                    </a:moveTo>
                    <a:cubicBezTo>
                      <a:pt x="52911" y="17039"/>
                      <a:pt x="75183" y="8072"/>
                      <a:pt x="98646" y="8072"/>
                    </a:cubicBezTo>
                    <a:cubicBezTo>
                      <a:pt x="103005" y="8072"/>
                      <a:pt x="107384" y="8388"/>
                      <a:pt x="111669" y="9007"/>
                    </a:cubicBezTo>
                    <a:cubicBezTo>
                      <a:pt x="113876" y="9330"/>
                      <a:pt x="115921" y="7796"/>
                      <a:pt x="116243" y="5590"/>
                    </a:cubicBezTo>
                    <a:cubicBezTo>
                      <a:pt x="116560" y="3384"/>
                      <a:pt x="115033" y="1339"/>
                      <a:pt x="112826" y="1016"/>
                    </a:cubicBezTo>
                    <a:cubicBezTo>
                      <a:pt x="108165" y="343"/>
                      <a:pt x="103395" y="0"/>
                      <a:pt x="98653" y="0"/>
                    </a:cubicBezTo>
                    <a:cubicBezTo>
                      <a:pt x="73098" y="0"/>
                      <a:pt x="48841" y="9761"/>
                      <a:pt x="30355" y="27493"/>
                    </a:cubicBezTo>
                    <a:cubicBezTo>
                      <a:pt x="11924" y="45164"/>
                      <a:pt x="1148" y="68876"/>
                      <a:pt x="4" y="94270"/>
                    </a:cubicBezTo>
                    <a:cubicBezTo>
                      <a:pt x="-97" y="96496"/>
                      <a:pt x="1625" y="98380"/>
                      <a:pt x="3852" y="98480"/>
                    </a:cubicBezTo>
                    <a:cubicBezTo>
                      <a:pt x="3912" y="98487"/>
                      <a:pt x="3973" y="98487"/>
                      <a:pt x="4034" y="98487"/>
                    </a:cubicBezTo>
                    <a:cubicBezTo>
                      <a:pt x="6179" y="98487"/>
                      <a:pt x="7962" y="96799"/>
                      <a:pt x="8063" y="94633"/>
                    </a:cubicBezTo>
                    <a:cubicBezTo>
                      <a:pt x="9105" y="71318"/>
                      <a:pt x="19008" y="49543"/>
                      <a:pt x="35932" y="33318"/>
                    </a:cubicBezTo>
                    <a:lnTo>
                      <a:pt x="35932" y="33318"/>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 name="Google Shape;313;p33">
              <a:extLst>
                <a:ext uri="{FF2B5EF4-FFF2-40B4-BE49-F238E27FC236}">
                  <a16:creationId xmlns:a16="http://schemas.microsoft.com/office/drawing/2014/main" id="{04C2573E-F4D7-F2F9-2A05-C8BF3E11BA00}"/>
                </a:ext>
              </a:extLst>
            </p:cNvPr>
            <p:cNvSpPr/>
            <p:nvPr/>
          </p:nvSpPr>
          <p:spPr>
            <a:xfrm>
              <a:off x="3131522" y="6347894"/>
              <a:ext cx="114573" cy="42506"/>
            </a:xfrm>
            <a:custGeom>
              <a:avLst/>
              <a:gdLst/>
              <a:ahLst/>
              <a:cxnLst/>
              <a:rect l="l" t="t" r="r" b="b"/>
              <a:pathLst>
                <a:path w="114573" h="42506" extrusionOk="0">
                  <a:moveTo>
                    <a:pt x="29842" y="0"/>
                  </a:moveTo>
                  <a:cubicBezTo>
                    <a:pt x="20814" y="0"/>
                    <a:pt x="11820" y="1043"/>
                    <a:pt x="3109" y="3108"/>
                  </a:cubicBezTo>
                  <a:cubicBezTo>
                    <a:pt x="936" y="3619"/>
                    <a:pt x="-402" y="5799"/>
                    <a:pt x="109" y="7964"/>
                  </a:cubicBezTo>
                  <a:cubicBezTo>
                    <a:pt x="620" y="10137"/>
                    <a:pt x="2800" y="11476"/>
                    <a:pt x="4966" y="10965"/>
                  </a:cubicBezTo>
                  <a:cubicBezTo>
                    <a:pt x="13071" y="9048"/>
                    <a:pt x="21433" y="8072"/>
                    <a:pt x="29835" y="8072"/>
                  </a:cubicBezTo>
                  <a:cubicBezTo>
                    <a:pt x="59433" y="8072"/>
                    <a:pt x="87060" y="19864"/>
                    <a:pt x="107624" y="41269"/>
                  </a:cubicBezTo>
                  <a:cubicBezTo>
                    <a:pt x="108417" y="42096"/>
                    <a:pt x="109474" y="42507"/>
                    <a:pt x="110536" y="42507"/>
                  </a:cubicBezTo>
                  <a:cubicBezTo>
                    <a:pt x="111538" y="42507"/>
                    <a:pt x="112548" y="42130"/>
                    <a:pt x="113335" y="41383"/>
                  </a:cubicBezTo>
                  <a:cubicBezTo>
                    <a:pt x="114943" y="39836"/>
                    <a:pt x="114989" y="37280"/>
                    <a:pt x="113449" y="35679"/>
                  </a:cubicBezTo>
                  <a:cubicBezTo>
                    <a:pt x="102733" y="24526"/>
                    <a:pt x="90147" y="15747"/>
                    <a:pt x="76035" y="9599"/>
                  </a:cubicBezTo>
                  <a:cubicBezTo>
                    <a:pt x="61424" y="3229"/>
                    <a:pt x="45878" y="0"/>
                    <a:pt x="29842" y="0"/>
                  </a:cubicBezTo>
                  <a:lnTo>
                    <a:pt x="29842" y="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14;p33">
              <a:extLst>
                <a:ext uri="{FF2B5EF4-FFF2-40B4-BE49-F238E27FC236}">
                  <a16:creationId xmlns:a16="http://schemas.microsoft.com/office/drawing/2014/main" id="{2D48D861-A946-4D30-E6D1-A6E4182C1D86}"/>
                </a:ext>
              </a:extLst>
            </p:cNvPr>
            <p:cNvSpPr/>
            <p:nvPr/>
          </p:nvSpPr>
          <p:spPr>
            <a:xfrm>
              <a:off x="3069150" y="6356376"/>
              <a:ext cx="53494" cy="42634"/>
            </a:xfrm>
            <a:custGeom>
              <a:avLst/>
              <a:gdLst/>
              <a:ahLst/>
              <a:cxnLst/>
              <a:rect l="l" t="t" r="r" b="b"/>
              <a:pathLst>
                <a:path w="53494" h="42634" extrusionOk="0">
                  <a:moveTo>
                    <a:pt x="1549" y="41780"/>
                  </a:moveTo>
                  <a:cubicBezTo>
                    <a:pt x="2289" y="42359"/>
                    <a:pt x="3164" y="42635"/>
                    <a:pt x="4032" y="42635"/>
                  </a:cubicBezTo>
                  <a:cubicBezTo>
                    <a:pt x="5229" y="42635"/>
                    <a:pt x="6420" y="42103"/>
                    <a:pt x="7214" y="41087"/>
                  </a:cubicBezTo>
                  <a:cubicBezTo>
                    <a:pt x="18716" y="26396"/>
                    <a:pt x="33859" y="14873"/>
                    <a:pt x="51005" y="7763"/>
                  </a:cubicBezTo>
                  <a:cubicBezTo>
                    <a:pt x="53063" y="6908"/>
                    <a:pt x="54039" y="4547"/>
                    <a:pt x="53185" y="2489"/>
                  </a:cubicBezTo>
                  <a:cubicBezTo>
                    <a:pt x="52330" y="430"/>
                    <a:pt x="49969" y="-545"/>
                    <a:pt x="47911" y="309"/>
                  </a:cubicBezTo>
                  <a:cubicBezTo>
                    <a:pt x="29486" y="7951"/>
                    <a:pt x="13214" y="20335"/>
                    <a:pt x="857" y="36116"/>
                  </a:cubicBezTo>
                  <a:cubicBezTo>
                    <a:pt x="-516" y="37872"/>
                    <a:pt x="-206" y="40408"/>
                    <a:pt x="1549" y="41780"/>
                  </a:cubicBezTo>
                  <a:lnTo>
                    <a:pt x="1549" y="4178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15;p33">
              <a:extLst>
                <a:ext uri="{FF2B5EF4-FFF2-40B4-BE49-F238E27FC236}">
                  <a16:creationId xmlns:a16="http://schemas.microsoft.com/office/drawing/2014/main" id="{B62DE71F-5142-97C6-C08C-E33D903178BE}"/>
                </a:ext>
              </a:extLst>
            </p:cNvPr>
            <p:cNvSpPr/>
            <p:nvPr/>
          </p:nvSpPr>
          <p:spPr>
            <a:xfrm>
              <a:off x="3101362" y="6330673"/>
              <a:ext cx="94258" cy="20839"/>
            </a:xfrm>
            <a:custGeom>
              <a:avLst/>
              <a:gdLst/>
              <a:ahLst/>
              <a:cxnLst/>
              <a:rect l="l" t="t" r="r" b="b"/>
              <a:pathLst>
                <a:path w="94258" h="20839" extrusionOk="0">
                  <a:moveTo>
                    <a:pt x="4035" y="20840"/>
                  </a:moveTo>
                  <a:cubicBezTo>
                    <a:pt x="4627" y="20840"/>
                    <a:pt x="5225" y="20712"/>
                    <a:pt x="5790" y="20436"/>
                  </a:cubicBezTo>
                  <a:cubicBezTo>
                    <a:pt x="22782" y="12229"/>
                    <a:pt x="41019" y="8072"/>
                    <a:pt x="60002" y="8072"/>
                  </a:cubicBezTo>
                  <a:cubicBezTo>
                    <a:pt x="69890" y="8072"/>
                    <a:pt x="79738" y="9236"/>
                    <a:pt x="89277" y="11530"/>
                  </a:cubicBezTo>
                  <a:cubicBezTo>
                    <a:pt x="91443" y="12048"/>
                    <a:pt x="93622" y="10716"/>
                    <a:pt x="94147" y="8550"/>
                  </a:cubicBezTo>
                  <a:cubicBezTo>
                    <a:pt x="94665" y="6384"/>
                    <a:pt x="93333" y="4204"/>
                    <a:pt x="91167" y="3680"/>
                  </a:cubicBezTo>
                  <a:cubicBezTo>
                    <a:pt x="81016" y="1238"/>
                    <a:pt x="70529" y="0"/>
                    <a:pt x="60002" y="0"/>
                  </a:cubicBezTo>
                  <a:cubicBezTo>
                    <a:pt x="39801" y="0"/>
                    <a:pt x="20374" y="4433"/>
                    <a:pt x="2279" y="13164"/>
                  </a:cubicBezTo>
                  <a:cubicBezTo>
                    <a:pt x="274" y="14133"/>
                    <a:pt x="-567" y="16548"/>
                    <a:pt x="402" y="18553"/>
                  </a:cubicBezTo>
                  <a:cubicBezTo>
                    <a:pt x="1095" y="19999"/>
                    <a:pt x="2535" y="20840"/>
                    <a:pt x="4035" y="20840"/>
                  </a:cubicBezTo>
                  <a:lnTo>
                    <a:pt x="4035" y="20840"/>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16;p33">
              <a:extLst>
                <a:ext uri="{FF2B5EF4-FFF2-40B4-BE49-F238E27FC236}">
                  <a16:creationId xmlns:a16="http://schemas.microsoft.com/office/drawing/2014/main" id="{315881F2-3138-6003-4948-51708E8DF8B7}"/>
                </a:ext>
              </a:extLst>
            </p:cNvPr>
            <p:cNvSpPr/>
            <p:nvPr/>
          </p:nvSpPr>
          <p:spPr>
            <a:xfrm>
              <a:off x="3204961" y="6339782"/>
              <a:ext cx="20716" cy="13916"/>
            </a:xfrm>
            <a:custGeom>
              <a:avLst/>
              <a:gdLst/>
              <a:ahLst/>
              <a:cxnLst/>
              <a:rect l="l" t="t" r="r" b="b"/>
              <a:pathLst>
                <a:path w="20716" h="13916" extrusionOk="0">
                  <a:moveTo>
                    <a:pt x="2542" y="7782"/>
                  </a:moveTo>
                  <a:cubicBezTo>
                    <a:pt x="6705" y="9437"/>
                    <a:pt x="10822" y="11347"/>
                    <a:pt x="14784" y="13446"/>
                  </a:cubicBezTo>
                  <a:cubicBezTo>
                    <a:pt x="15390" y="13762"/>
                    <a:pt x="16036" y="13917"/>
                    <a:pt x="16675" y="13917"/>
                  </a:cubicBezTo>
                  <a:cubicBezTo>
                    <a:pt x="18121" y="13917"/>
                    <a:pt x="19520" y="13136"/>
                    <a:pt x="20247" y="11771"/>
                  </a:cubicBezTo>
                  <a:cubicBezTo>
                    <a:pt x="21289" y="9800"/>
                    <a:pt x="20536" y="7358"/>
                    <a:pt x="18572" y="6315"/>
                  </a:cubicBezTo>
                  <a:cubicBezTo>
                    <a:pt x="14354" y="4082"/>
                    <a:pt x="9968" y="2051"/>
                    <a:pt x="5535" y="288"/>
                  </a:cubicBezTo>
                  <a:cubicBezTo>
                    <a:pt x="3463" y="-539"/>
                    <a:pt x="1116" y="476"/>
                    <a:pt x="288" y="2548"/>
                  </a:cubicBezTo>
                  <a:cubicBezTo>
                    <a:pt x="-539" y="4607"/>
                    <a:pt x="477" y="6954"/>
                    <a:pt x="2542" y="7782"/>
                  </a:cubicBezTo>
                  <a:lnTo>
                    <a:pt x="2542" y="7782"/>
                  </a:lnTo>
                  <a:close/>
                </a:path>
              </a:pathLst>
            </a:custGeom>
            <a:solidFill>
              <a:schemeClr val="dk2"/>
            </a:solidFill>
            <a:ln>
              <a:solidFill>
                <a:schemeClr val="tx1">
                  <a:lumMod val="95000"/>
                </a:schemeClr>
              </a:solid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08569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8155550" y="1419063"/>
            <a:ext cx="311752" cy="311752"/>
          </a:xfrm>
          <a:prstGeom prst="rect">
            <a:avLst/>
          </a:prstGeom>
          <a:noFill/>
          <a:ln>
            <a:noFill/>
          </a:ln>
        </p:spPr>
      </p:pic>
      <p:sp>
        <p:nvSpPr>
          <p:cNvPr id="18" name="Google Shape;263;p32">
            <a:extLst>
              <a:ext uri="{FF2B5EF4-FFF2-40B4-BE49-F238E27FC236}">
                <a16:creationId xmlns:a16="http://schemas.microsoft.com/office/drawing/2014/main" id="{E0B2EA90-E219-00BE-5B92-E2D05D1694EC}"/>
              </a:ext>
            </a:extLst>
          </p:cNvPr>
          <p:cNvSpPr txBox="1">
            <a:spLocks noGrp="1"/>
          </p:cNvSpPr>
          <p:nvPr>
            <p:ph type="title"/>
          </p:nvPr>
        </p:nvSpPr>
        <p:spPr>
          <a:xfrm>
            <a:off x="907007" y="214283"/>
            <a:ext cx="33574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rPr>
              <a:t>WHY GRAPH DB?</a:t>
            </a:r>
            <a:endParaRPr lang="en-US"/>
          </a:p>
        </p:txBody>
      </p:sp>
      <p:grpSp>
        <p:nvGrpSpPr>
          <p:cNvPr id="19" name="Google Shape;8687;p60">
            <a:extLst>
              <a:ext uri="{FF2B5EF4-FFF2-40B4-BE49-F238E27FC236}">
                <a16:creationId xmlns:a16="http://schemas.microsoft.com/office/drawing/2014/main" id="{4BA2E175-09D8-44AB-BD39-08FAE2A299F6}"/>
              </a:ext>
            </a:extLst>
          </p:cNvPr>
          <p:cNvGrpSpPr/>
          <p:nvPr/>
        </p:nvGrpSpPr>
        <p:grpSpPr>
          <a:xfrm>
            <a:off x="568897" y="430883"/>
            <a:ext cx="340608" cy="340168"/>
            <a:chOff x="5053900" y="2021500"/>
            <a:chExt cx="483750" cy="483125"/>
          </a:xfrm>
        </p:grpSpPr>
        <p:sp>
          <p:nvSpPr>
            <p:cNvPr id="20" name="Google Shape;8688;p60">
              <a:extLst>
                <a:ext uri="{FF2B5EF4-FFF2-40B4-BE49-F238E27FC236}">
                  <a16:creationId xmlns:a16="http://schemas.microsoft.com/office/drawing/2014/main" id="{55DA898D-B69D-1C20-5985-5EA280B790A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8689;p60">
              <a:extLst>
                <a:ext uri="{FF2B5EF4-FFF2-40B4-BE49-F238E27FC236}">
                  <a16:creationId xmlns:a16="http://schemas.microsoft.com/office/drawing/2014/main" id="{98A59DBC-5745-E3E1-628D-4C87E0D079EF}"/>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8690;p60">
              <a:extLst>
                <a:ext uri="{FF2B5EF4-FFF2-40B4-BE49-F238E27FC236}">
                  <a16:creationId xmlns:a16="http://schemas.microsoft.com/office/drawing/2014/main" id="{409768BD-6F3C-2437-C231-3430C828297E}"/>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8691;p60">
              <a:extLst>
                <a:ext uri="{FF2B5EF4-FFF2-40B4-BE49-F238E27FC236}">
                  <a16:creationId xmlns:a16="http://schemas.microsoft.com/office/drawing/2014/main" id="{83210A1D-D869-8A74-6185-335D332398BD}"/>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8692;p60">
              <a:extLst>
                <a:ext uri="{FF2B5EF4-FFF2-40B4-BE49-F238E27FC236}">
                  <a16:creationId xmlns:a16="http://schemas.microsoft.com/office/drawing/2014/main" id="{DF674057-C1C8-F122-4FF8-738409F6F721}"/>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8693;p60">
              <a:extLst>
                <a:ext uri="{FF2B5EF4-FFF2-40B4-BE49-F238E27FC236}">
                  <a16:creationId xmlns:a16="http://schemas.microsoft.com/office/drawing/2014/main" id="{DAD7D56A-E55A-1E20-9BC1-71EFBCF6BCF3}"/>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8694;p60">
              <a:extLst>
                <a:ext uri="{FF2B5EF4-FFF2-40B4-BE49-F238E27FC236}">
                  <a16:creationId xmlns:a16="http://schemas.microsoft.com/office/drawing/2014/main" id="{1556E632-675C-C15D-43A8-ED7BBFFC2B43}"/>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8695;p60">
              <a:extLst>
                <a:ext uri="{FF2B5EF4-FFF2-40B4-BE49-F238E27FC236}">
                  <a16:creationId xmlns:a16="http://schemas.microsoft.com/office/drawing/2014/main" id="{D88B1AC6-0700-5C7C-60DE-0ECB331FDC2C}"/>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10635;p66">
            <a:extLst>
              <a:ext uri="{FF2B5EF4-FFF2-40B4-BE49-F238E27FC236}">
                <a16:creationId xmlns:a16="http://schemas.microsoft.com/office/drawing/2014/main" id="{16F7DD3F-7119-2F92-C89E-C23F4DBFF82E}"/>
              </a:ext>
            </a:extLst>
          </p:cNvPr>
          <p:cNvSpPr/>
          <p:nvPr/>
        </p:nvSpPr>
        <p:spPr>
          <a:xfrm>
            <a:off x="944629" y="1339096"/>
            <a:ext cx="342390" cy="3401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endParaRPr>
          </a:p>
        </p:txBody>
      </p:sp>
      <p:sp>
        <p:nvSpPr>
          <p:cNvPr id="29" name="Google Shape;10635;p66">
            <a:extLst>
              <a:ext uri="{FF2B5EF4-FFF2-40B4-BE49-F238E27FC236}">
                <a16:creationId xmlns:a16="http://schemas.microsoft.com/office/drawing/2014/main" id="{9AAD0CBA-9E5C-57D4-C078-511F8BDAF8C5}"/>
              </a:ext>
            </a:extLst>
          </p:cNvPr>
          <p:cNvSpPr/>
          <p:nvPr/>
        </p:nvSpPr>
        <p:spPr>
          <a:xfrm>
            <a:off x="944629" y="3149138"/>
            <a:ext cx="342390" cy="3401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635;p66">
            <a:extLst>
              <a:ext uri="{FF2B5EF4-FFF2-40B4-BE49-F238E27FC236}">
                <a16:creationId xmlns:a16="http://schemas.microsoft.com/office/drawing/2014/main" id="{4C9A5494-1951-4AE5-B953-C561D3DBBB4D}"/>
              </a:ext>
            </a:extLst>
          </p:cNvPr>
          <p:cNvSpPr/>
          <p:nvPr/>
        </p:nvSpPr>
        <p:spPr>
          <a:xfrm>
            <a:off x="950932" y="1958845"/>
            <a:ext cx="342390" cy="3401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635;p66">
            <a:extLst>
              <a:ext uri="{FF2B5EF4-FFF2-40B4-BE49-F238E27FC236}">
                <a16:creationId xmlns:a16="http://schemas.microsoft.com/office/drawing/2014/main" id="{10A2286C-60A7-0266-923C-91072F50DFD7}"/>
              </a:ext>
            </a:extLst>
          </p:cNvPr>
          <p:cNvSpPr/>
          <p:nvPr/>
        </p:nvSpPr>
        <p:spPr>
          <a:xfrm>
            <a:off x="944629" y="2553120"/>
            <a:ext cx="342390" cy="3401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a:extLst>
              <a:ext uri="{FF2B5EF4-FFF2-40B4-BE49-F238E27FC236}">
                <a16:creationId xmlns:a16="http://schemas.microsoft.com/office/drawing/2014/main" id="{9E7262FC-A696-9CB9-BA3A-E5F47D9E520E}"/>
              </a:ext>
            </a:extLst>
          </p:cNvPr>
          <p:cNvSpPr txBox="1"/>
          <p:nvPr/>
        </p:nvSpPr>
        <p:spPr>
          <a:xfrm>
            <a:off x="1326070" y="1339096"/>
            <a:ext cx="2162772" cy="307777"/>
          </a:xfrm>
          <a:prstGeom prst="rect">
            <a:avLst/>
          </a:prstGeom>
          <a:noFill/>
        </p:spPr>
        <p:txBody>
          <a:bodyPr wrap="square" rtlCol="0">
            <a:spAutoFit/>
          </a:bodyPr>
          <a:lstStyle/>
          <a:p>
            <a:r>
              <a:rPr lang="en-US" b="1">
                <a:solidFill>
                  <a:schemeClr val="tx1"/>
                </a:solidFill>
              </a:rPr>
              <a:t>Complex Relationships</a:t>
            </a:r>
          </a:p>
        </p:txBody>
      </p:sp>
      <p:sp>
        <p:nvSpPr>
          <p:cNvPr id="33" name="TextBox 32">
            <a:extLst>
              <a:ext uri="{FF2B5EF4-FFF2-40B4-BE49-F238E27FC236}">
                <a16:creationId xmlns:a16="http://schemas.microsoft.com/office/drawing/2014/main" id="{38D374DE-4C76-503D-0066-850B8B5304CB}"/>
              </a:ext>
            </a:extLst>
          </p:cNvPr>
          <p:cNvSpPr txBox="1"/>
          <p:nvPr/>
        </p:nvSpPr>
        <p:spPr>
          <a:xfrm>
            <a:off x="1287019" y="3181530"/>
            <a:ext cx="1069524" cy="307777"/>
          </a:xfrm>
          <a:prstGeom prst="rect">
            <a:avLst/>
          </a:prstGeom>
          <a:noFill/>
        </p:spPr>
        <p:txBody>
          <a:bodyPr wrap="none" rtlCol="0">
            <a:spAutoFit/>
          </a:bodyPr>
          <a:lstStyle/>
          <a:p>
            <a:r>
              <a:rPr lang="en-US" b="1">
                <a:solidFill>
                  <a:schemeClr val="tx1"/>
                </a:solidFill>
              </a:rPr>
              <a:t>Scalability</a:t>
            </a:r>
          </a:p>
        </p:txBody>
      </p:sp>
      <p:sp>
        <p:nvSpPr>
          <p:cNvPr id="34" name="TextBox 33">
            <a:extLst>
              <a:ext uri="{FF2B5EF4-FFF2-40B4-BE49-F238E27FC236}">
                <a16:creationId xmlns:a16="http://schemas.microsoft.com/office/drawing/2014/main" id="{74F5FBF0-2679-C4D9-F1EE-03B92FC40343}"/>
              </a:ext>
            </a:extLst>
          </p:cNvPr>
          <p:cNvSpPr txBox="1"/>
          <p:nvPr/>
        </p:nvSpPr>
        <p:spPr>
          <a:xfrm>
            <a:off x="1287714" y="2630264"/>
            <a:ext cx="1545616" cy="307777"/>
          </a:xfrm>
          <a:prstGeom prst="rect">
            <a:avLst/>
          </a:prstGeom>
          <a:noFill/>
        </p:spPr>
        <p:txBody>
          <a:bodyPr wrap="none" rtlCol="0">
            <a:spAutoFit/>
          </a:bodyPr>
          <a:lstStyle/>
          <a:p>
            <a:r>
              <a:rPr lang="en-US" b="1">
                <a:solidFill>
                  <a:schemeClr val="tx1"/>
                </a:solidFill>
              </a:rPr>
              <a:t>Data Integration</a:t>
            </a:r>
          </a:p>
        </p:txBody>
      </p:sp>
      <p:sp>
        <p:nvSpPr>
          <p:cNvPr id="35" name="TextBox 34">
            <a:extLst>
              <a:ext uri="{FF2B5EF4-FFF2-40B4-BE49-F238E27FC236}">
                <a16:creationId xmlns:a16="http://schemas.microsoft.com/office/drawing/2014/main" id="{98D96957-59F3-2F42-8B1E-A30B828A008A}"/>
              </a:ext>
            </a:extLst>
          </p:cNvPr>
          <p:cNvSpPr txBox="1"/>
          <p:nvPr/>
        </p:nvSpPr>
        <p:spPr>
          <a:xfrm>
            <a:off x="1287019" y="2000876"/>
            <a:ext cx="2419252" cy="307777"/>
          </a:xfrm>
          <a:prstGeom prst="rect">
            <a:avLst/>
          </a:prstGeom>
          <a:noFill/>
        </p:spPr>
        <p:txBody>
          <a:bodyPr wrap="none" rtlCol="0">
            <a:spAutoFit/>
          </a:bodyPr>
          <a:lstStyle/>
          <a:p>
            <a:r>
              <a:rPr lang="en-US" b="1">
                <a:solidFill>
                  <a:schemeClr val="tx1"/>
                </a:solidFill>
              </a:rPr>
              <a:t>Contextual Understanding</a:t>
            </a:r>
          </a:p>
        </p:txBody>
      </p:sp>
      <p:pic>
        <p:nvPicPr>
          <p:cNvPr id="3074" name="Picture 2" descr="Neo4j - Wikipedia">
            <a:extLst>
              <a:ext uri="{FF2B5EF4-FFF2-40B4-BE49-F238E27FC236}">
                <a16:creationId xmlns:a16="http://schemas.microsoft.com/office/drawing/2014/main" id="{13146286-311D-D23C-0A46-B7066937A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784" y="733002"/>
            <a:ext cx="3210766" cy="1205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screenshot of a computer&#10;&#10;Description automatically generated">
            <a:extLst>
              <a:ext uri="{FF2B5EF4-FFF2-40B4-BE49-F238E27FC236}">
                <a16:creationId xmlns:a16="http://schemas.microsoft.com/office/drawing/2014/main" id="{A8DC77A7-E408-CEC4-6842-D864FD5BF229}"/>
              </a:ext>
            </a:extLst>
          </p:cNvPr>
          <p:cNvPicPr>
            <a:picLocks noChangeAspect="1"/>
          </p:cNvPicPr>
          <p:nvPr/>
        </p:nvPicPr>
        <p:blipFill>
          <a:blip r:embed="rId5"/>
          <a:stretch>
            <a:fillRect/>
          </a:stretch>
        </p:blipFill>
        <p:spPr>
          <a:xfrm>
            <a:off x="4555190" y="2308653"/>
            <a:ext cx="3985246" cy="2620564"/>
          </a:xfrm>
          <a:prstGeom prst="rect">
            <a:avLst/>
          </a:prstGeom>
        </p:spPr>
      </p:pic>
    </p:spTree>
    <p:extLst>
      <p:ext uri="{BB962C8B-B14F-4D97-AF65-F5344CB8AC3E}">
        <p14:creationId xmlns:p14="http://schemas.microsoft.com/office/powerpoint/2010/main" val="1557773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05 Architecture</a:t>
            </a:r>
            <a:endParaRPr/>
          </a:p>
        </p:txBody>
      </p:sp>
      <p:sp>
        <p:nvSpPr>
          <p:cNvPr id="35" name="Rectangle: Rounded Corners 34">
            <a:extLst>
              <a:ext uri="{FF2B5EF4-FFF2-40B4-BE49-F238E27FC236}">
                <a16:creationId xmlns:a16="http://schemas.microsoft.com/office/drawing/2014/main" id="{F6164F78-0EB2-88BA-EC89-63D5128EAF0C}"/>
              </a:ext>
            </a:extLst>
          </p:cNvPr>
          <p:cNvSpPr/>
          <p:nvPr/>
        </p:nvSpPr>
        <p:spPr>
          <a:xfrm>
            <a:off x="655500" y="1615776"/>
            <a:ext cx="155076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Documents</a:t>
            </a:r>
            <a:endParaRPr lang="en-US" sz="1100" b="1"/>
          </a:p>
        </p:txBody>
      </p:sp>
      <p:sp>
        <p:nvSpPr>
          <p:cNvPr id="36" name="Rectangle: Rounded Corners 35">
            <a:extLst>
              <a:ext uri="{FF2B5EF4-FFF2-40B4-BE49-F238E27FC236}">
                <a16:creationId xmlns:a16="http://schemas.microsoft.com/office/drawing/2014/main" id="{DFFB1F3E-367F-DE84-6046-3B0C7F34558D}"/>
              </a:ext>
            </a:extLst>
          </p:cNvPr>
          <p:cNvSpPr/>
          <p:nvPr/>
        </p:nvSpPr>
        <p:spPr>
          <a:xfrm>
            <a:off x="7574100" y="1295736"/>
            <a:ext cx="914400" cy="2963844"/>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Graph DB</a:t>
            </a:r>
          </a:p>
        </p:txBody>
      </p:sp>
      <p:sp>
        <p:nvSpPr>
          <p:cNvPr id="37" name="Rectangle: Rounded Corners 36">
            <a:extLst>
              <a:ext uri="{FF2B5EF4-FFF2-40B4-BE49-F238E27FC236}">
                <a16:creationId xmlns:a16="http://schemas.microsoft.com/office/drawing/2014/main" id="{6AC54260-5180-3F7F-FC51-37FD12AFE74C}"/>
              </a:ext>
            </a:extLst>
          </p:cNvPr>
          <p:cNvSpPr/>
          <p:nvPr/>
        </p:nvSpPr>
        <p:spPr>
          <a:xfrm>
            <a:off x="655500" y="2649867"/>
            <a:ext cx="1055460" cy="1263723"/>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t>Question</a:t>
            </a:r>
            <a:endParaRPr lang="en-US" b="1"/>
          </a:p>
        </p:txBody>
      </p:sp>
      <p:sp>
        <p:nvSpPr>
          <p:cNvPr id="38" name="Rectangle: Rounded Corners 37">
            <a:extLst>
              <a:ext uri="{FF2B5EF4-FFF2-40B4-BE49-F238E27FC236}">
                <a16:creationId xmlns:a16="http://schemas.microsoft.com/office/drawing/2014/main" id="{3AF6FC2D-2684-18CF-44D4-77F98153262A}"/>
              </a:ext>
            </a:extLst>
          </p:cNvPr>
          <p:cNvSpPr/>
          <p:nvPr/>
        </p:nvSpPr>
        <p:spPr>
          <a:xfrm>
            <a:off x="2959350" y="1606430"/>
            <a:ext cx="127644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Document Chunks</a:t>
            </a:r>
          </a:p>
        </p:txBody>
      </p:sp>
      <p:sp>
        <p:nvSpPr>
          <p:cNvPr id="39" name="Rectangle: Rounded Corners 38">
            <a:extLst>
              <a:ext uri="{FF2B5EF4-FFF2-40B4-BE49-F238E27FC236}">
                <a16:creationId xmlns:a16="http://schemas.microsoft.com/office/drawing/2014/main" id="{BFC1D8B3-B484-721D-89C3-61EB98133948}"/>
              </a:ext>
            </a:extLst>
          </p:cNvPr>
          <p:cNvSpPr/>
          <p:nvPr/>
        </p:nvSpPr>
        <p:spPr>
          <a:xfrm>
            <a:off x="5088120" y="1576286"/>
            <a:ext cx="155076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Embeddings</a:t>
            </a:r>
            <a:endParaRPr lang="en-US" b="1"/>
          </a:p>
        </p:txBody>
      </p:sp>
      <p:sp>
        <p:nvSpPr>
          <p:cNvPr id="40" name="Rectangle: Rounded Corners 39">
            <a:extLst>
              <a:ext uri="{FF2B5EF4-FFF2-40B4-BE49-F238E27FC236}">
                <a16:creationId xmlns:a16="http://schemas.microsoft.com/office/drawing/2014/main" id="{170F2CC6-12B9-8711-4F42-DC109839096A}"/>
              </a:ext>
            </a:extLst>
          </p:cNvPr>
          <p:cNvSpPr/>
          <p:nvPr/>
        </p:nvSpPr>
        <p:spPr>
          <a:xfrm>
            <a:off x="2636340" y="2649868"/>
            <a:ext cx="121362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Embedding</a:t>
            </a:r>
            <a:endParaRPr lang="en-US" sz="1100" b="1"/>
          </a:p>
        </p:txBody>
      </p:sp>
      <p:sp>
        <p:nvSpPr>
          <p:cNvPr id="41" name="Rectangle: Rounded Corners 40">
            <a:extLst>
              <a:ext uri="{FF2B5EF4-FFF2-40B4-BE49-F238E27FC236}">
                <a16:creationId xmlns:a16="http://schemas.microsoft.com/office/drawing/2014/main" id="{61031052-DFD1-07A7-9741-97042D7EB882}"/>
              </a:ext>
            </a:extLst>
          </p:cNvPr>
          <p:cNvSpPr/>
          <p:nvPr/>
        </p:nvSpPr>
        <p:spPr>
          <a:xfrm>
            <a:off x="2602140" y="3463579"/>
            <a:ext cx="105546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LLM</a:t>
            </a:r>
            <a:endParaRPr lang="en-US" sz="1100" b="1"/>
          </a:p>
        </p:txBody>
      </p:sp>
      <p:sp>
        <p:nvSpPr>
          <p:cNvPr id="42" name="Rectangle: Rounded Corners 41">
            <a:extLst>
              <a:ext uri="{FF2B5EF4-FFF2-40B4-BE49-F238E27FC236}">
                <a16:creationId xmlns:a16="http://schemas.microsoft.com/office/drawing/2014/main" id="{547F831D-1F7F-9EE2-D567-4D412EA81509}"/>
              </a:ext>
            </a:extLst>
          </p:cNvPr>
          <p:cNvSpPr/>
          <p:nvPr/>
        </p:nvSpPr>
        <p:spPr>
          <a:xfrm>
            <a:off x="4822530" y="3463579"/>
            <a:ext cx="160986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Document Chunks</a:t>
            </a:r>
          </a:p>
        </p:txBody>
      </p:sp>
      <p:sp>
        <p:nvSpPr>
          <p:cNvPr id="43" name="Rectangle: Rounded Corners 42">
            <a:extLst>
              <a:ext uri="{FF2B5EF4-FFF2-40B4-BE49-F238E27FC236}">
                <a16:creationId xmlns:a16="http://schemas.microsoft.com/office/drawing/2014/main" id="{65F4670F-C167-C659-3D8E-6B785FEB7CC6}"/>
              </a:ext>
            </a:extLst>
          </p:cNvPr>
          <p:cNvSpPr/>
          <p:nvPr/>
        </p:nvSpPr>
        <p:spPr>
          <a:xfrm>
            <a:off x="2602139" y="4316106"/>
            <a:ext cx="1055460" cy="450012"/>
          </a:xfrm>
          <a:prstGeom prst="roundRect">
            <a:avLst/>
          </a:prstGeom>
          <a:solidFill>
            <a:srgbClr val="F4C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Answer</a:t>
            </a:r>
            <a:endParaRPr lang="en-US" b="1"/>
          </a:p>
        </p:txBody>
      </p:sp>
      <p:grpSp>
        <p:nvGrpSpPr>
          <p:cNvPr id="1051" name="Google Shape;1126;p54">
            <a:extLst>
              <a:ext uri="{FF2B5EF4-FFF2-40B4-BE49-F238E27FC236}">
                <a16:creationId xmlns:a16="http://schemas.microsoft.com/office/drawing/2014/main" id="{BDE2301C-DB54-529F-788B-5C42C8AD0B9E}"/>
              </a:ext>
            </a:extLst>
          </p:cNvPr>
          <p:cNvGrpSpPr/>
          <p:nvPr/>
        </p:nvGrpSpPr>
        <p:grpSpPr>
          <a:xfrm>
            <a:off x="2286382" y="1735570"/>
            <a:ext cx="584785" cy="226677"/>
            <a:chOff x="4920150" y="1977875"/>
            <a:chExt cx="68525" cy="33800"/>
          </a:xfrm>
          <a:noFill/>
        </p:grpSpPr>
        <p:sp>
          <p:nvSpPr>
            <p:cNvPr id="1052" name="Google Shape;1127;p54">
              <a:extLst>
                <a:ext uri="{FF2B5EF4-FFF2-40B4-BE49-F238E27FC236}">
                  <a16:creationId xmlns:a16="http://schemas.microsoft.com/office/drawing/2014/main" id="{3E69755B-3D93-B347-E197-E2E7C99AA45A}"/>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128;p54">
              <a:extLst>
                <a:ext uri="{FF2B5EF4-FFF2-40B4-BE49-F238E27FC236}">
                  <a16:creationId xmlns:a16="http://schemas.microsoft.com/office/drawing/2014/main" id="{E8997508-4805-0778-A4C3-D7038AF2D990}"/>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129;p54">
              <a:extLst>
                <a:ext uri="{FF2B5EF4-FFF2-40B4-BE49-F238E27FC236}">
                  <a16:creationId xmlns:a16="http://schemas.microsoft.com/office/drawing/2014/main" id="{7D0B120A-F1B6-0151-2328-FF8134547242}"/>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126;p54">
            <a:extLst>
              <a:ext uri="{FF2B5EF4-FFF2-40B4-BE49-F238E27FC236}">
                <a16:creationId xmlns:a16="http://schemas.microsoft.com/office/drawing/2014/main" id="{D09CE7EC-599E-6C71-4969-CD4818B62C84}"/>
              </a:ext>
            </a:extLst>
          </p:cNvPr>
          <p:cNvGrpSpPr/>
          <p:nvPr/>
        </p:nvGrpSpPr>
        <p:grpSpPr>
          <a:xfrm>
            <a:off x="1856380" y="2777658"/>
            <a:ext cx="584785" cy="226677"/>
            <a:chOff x="4920150" y="1977875"/>
            <a:chExt cx="68525" cy="33800"/>
          </a:xfrm>
          <a:noFill/>
        </p:grpSpPr>
        <p:sp>
          <p:nvSpPr>
            <p:cNvPr id="1056" name="Google Shape;1127;p54">
              <a:extLst>
                <a:ext uri="{FF2B5EF4-FFF2-40B4-BE49-F238E27FC236}">
                  <a16:creationId xmlns:a16="http://schemas.microsoft.com/office/drawing/2014/main" id="{2EE01258-70E2-B752-CCBF-69FCC0C3A31A}"/>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128;p54">
              <a:extLst>
                <a:ext uri="{FF2B5EF4-FFF2-40B4-BE49-F238E27FC236}">
                  <a16:creationId xmlns:a16="http://schemas.microsoft.com/office/drawing/2014/main" id="{0400090D-0C63-4074-D1EC-3000197F29DC}"/>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129;p54">
              <a:extLst>
                <a:ext uri="{FF2B5EF4-FFF2-40B4-BE49-F238E27FC236}">
                  <a16:creationId xmlns:a16="http://schemas.microsoft.com/office/drawing/2014/main" id="{DB00E0A7-CBA7-60E3-0832-46C7D024905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126;p54">
            <a:extLst>
              <a:ext uri="{FF2B5EF4-FFF2-40B4-BE49-F238E27FC236}">
                <a16:creationId xmlns:a16="http://schemas.microsoft.com/office/drawing/2014/main" id="{A6EF4498-A6B1-EECD-70D7-C0E0D204A0E0}"/>
              </a:ext>
            </a:extLst>
          </p:cNvPr>
          <p:cNvGrpSpPr/>
          <p:nvPr/>
        </p:nvGrpSpPr>
        <p:grpSpPr>
          <a:xfrm>
            <a:off x="1842138" y="3599044"/>
            <a:ext cx="584785" cy="226677"/>
            <a:chOff x="4920150" y="1977875"/>
            <a:chExt cx="68525" cy="33800"/>
          </a:xfrm>
          <a:noFill/>
        </p:grpSpPr>
        <p:sp>
          <p:nvSpPr>
            <p:cNvPr id="1060" name="Google Shape;1127;p54">
              <a:extLst>
                <a:ext uri="{FF2B5EF4-FFF2-40B4-BE49-F238E27FC236}">
                  <a16:creationId xmlns:a16="http://schemas.microsoft.com/office/drawing/2014/main" id="{6B1199E2-E0FD-AC7A-6184-DF4B17E0E658}"/>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128;p54">
              <a:extLst>
                <a:ext uri="{FF2B5EF4-FFF2-40B4-BE49-F238E27FC236}">
                  <a16:creationId xmlns:a16="http://schemas.microsoft.com/office/drawing/2014/main" id="{6FC0E7B2-BA73-89F8-34ED-A49B2C70CBEA}"/>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129;p54">
              <a:extLst>
                <a:ext uri="{FF2B5EF4-FFF2-40B4-BE49-F238E27FC236}">
                  <a16:creationId xmlns:a16="http://schemas.microsoft.com/office/drawing/2014/main" id="{A813D88F-76C4-2867-80F4-337411DA0A4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126;p54">
            <a:extLst>
              <a:ext uri="{FF2B5EF4-FFF2-40B4-BE49-F238E27FC236}">
                <a16:creationId xmlns:a16="http://schemas.microsoft.com/office/drawing/2014/main" id="{841D6D5D-B96D-BE5B-2B72-624E72449494}"/>
              </a:ext>
            </a:extLst>
          </p:cNvPr>
          <p:cNvGrpSpPr/>
          <p:nvPr/>
        </p:nvGrpSpPr>
        <p:grpSpPr>
          <a:xfrm>
            <a:off x="4350138" y="1735569"/>
            <a:ext cx="584785" cy="226677"/>
            <a:chOff x="4920150" y="1977875"/>
            <a:chExt cx="68525" cy="33800"/>
          </a:xfrm>
          <a:noFill/>
        </p:grpSpPr>
        <p:sp>
          <p:nvSpPr>
            <p:cNvPr id="1068" name="Google Shape;1127;p54">
              <a:extLst>
                <a:ext uri="{FF2B5EF4-FFF2-40B4-BE49-F238E27FC236}">
                  <a16:creationId xmlns:a16="http://schemas.microsoft.com/office/drawing/2014/main" id="{6977A8E7-A016-838B-4746-385D94592262}"/>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128;p54">
              <a:extLst>
                <a:ext uri="{FF2B5EF4-FFF2-40B4-BE49-F238E27FC236}">
                  <a16:creationId xmlns:a16="http://schemas.microsoft.com/office/drawing/2014/main" id="{89D81CC0-8475-8330-5B3E-EFE0D3545801}"/>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129;p54">
              <a:extLst>
                <a:ext uri="{FF2B5EF4-FFF2-40B4-BE49-F238E27FC236}">
                  <a16:creationId xmlns:a16="http://schemas.microsoft.com/office/drawing/2014/main" id="{F466A6FE-6E38-559B-4839-494A19703FE5}"/>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126;p54">
            <a:extLst>
              <a:ext uri="{FF2B5EF4-FFF2-40B4-BE49-F238E27FC236}">
                <a16:creationId xmlns:a16="http://schemas.microsoft.com/office/drawing/2014/main" id="{37EA6F87-87E3-EE49-1413-B4BA71947779}"/>
              </a:ext>
            </a:extLst>
          </p:cNvPr>
          <p:cNvGrpSpPr/>
          <p:nvPr/>
        </p:nvGrpSpPr>
        <p:grpSpPr>
          <a:xfrm>
            <a:off x="6787935" y="1687953"/>
            <a:ext cx="584785" cy="226677"/>
            <a:chOff x="4920150" y="1977875"/>
            <a:chExt cx="68525" cy="33800"/>
          </a:xfrm>
          <a:noFill/>
        </p:grpSpPr>
        <p:sp>
          <p:nvSpPr>
            <p:cNvPr id="1072" name="Google Shape;1127;p54">
              <a:extLst>
                <a:ext uri="{FF2B5EF4-FFF2-40B4-BE49-F238E27FC236}">
                  <a16:creationId xmlns:a16="http://schemas.microsoft.com/office/drawing/2014/main" id="{762FB4C0-85C1-F074-8917-A88A19428F7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128;p54">
              <a:extLst>
                <a:ext uri="{FF2B5EF4-FFF2-40B4-BE49-F238E27FC236}">
                  <a16:creationId xmlns:a16="http://schemas.microsoft.com/office/drawing/2014/main" id="{E60BF94B-24F7-A2AE-5ACE-604FE3A69B6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129;p54">
              <a:extLst>
                <a:ext uri="{FF2B5EF4-FFF2-40B4-BE49-F238E27FC236}">
                  <a16:creationId xmlns:a16="http://schemas.microsoft.com/office/drawing/2014/main" id="{5A2350CA-4788-7FD0-E1CB-1EB10DE48499}"/>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126;p54">
            <a:extLst>
              <a:ext uri="{FF2B5EF4-FFF2-40B4-BE49-F238E27FC236}">
                <a16:creationId xmlns:a16="http://schemas.microsoft.com/office/drawing/2014/main" id="{AF87F744-8067-B771-C22E-833409BE6648}"/>
              </a:ext>
            </a:extLst>
          </p:cNvPr>
          <p:cNvGrpSpPr/>
          <p:nvPr/>
        </p:nvGrpSpPr>
        <p:grpSpPr>
          <a:xfrm flipH="1">
            <a:off x="3903934" y="3581850"/>
            <a:ext cx="647684" cy="248487"/>
            <a:chOff x="4920150" y="1977875"/>
            <a:chExt cx="68525" cy="33800"/>
          </a:xfrm>
          <a:noFill/>
        </p:grpSpPr>
        <p:sp>
          <p:nvSpPr>
            <p:cNvPr id="1080" name="Google Shape;1127;p54">
              <a:extLst>
                <a:ext uri="{FF2B5EF4-FFF2-40B4-BE49-F238E27FC236}">
                  <a16:creationId xmlns:a16="http://schemas.microsoft.com/office/drawing/2014/main" id="{E30199F1-F1A0-C173-2DD8-4AC701C042FC}"/>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128;p54">
              <a:extLst>
                <a:ext uri="{FF2B5EF4-FFF2-40B4-BE49-F238E27FC236}">
                  <a16:creationId xmlns:a16="http://schemas.microsoft.com/office/drawing/2014/main" id="{DFE08FD2-7AA5-87C2-B677-B51D9CFC0A93}"/>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129;p54">
              <a:extLst>
                <a:ext uri="{FF2B5EF4-FFF2-40B4-BE49-F238E27FC236}">
                  <a16:creationId xmlns:a16="http://schemas.microsoft.com/office/drawing/2014/main" id="{11DAF0EC-0AFF-D98B-A415-186FD75DF43C}"/>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126;p54">
            <a:extLst>
              <a:ext uri="{FF2B5EF4-FFF2-40B4-BE49-F238E27FC236}">
                <a16:creationId xmlns:a16="http://schemas.microsoft.com/office/drawing/2014/main" id="{DC5AE362-B424-7D70-4966-E5E3E571DE37}"/>
              </a:ext>
            </a:extLst>
          </p:cNvPr>
          <p:cNvGrpSpPr/>
          <p:nvPr/>
        </p:nvGrpSpPr>
        <p:grpSpPr>
          <a:xfrm flipH="1">
            <a:off x="6588164" y="3564424"/>
            <a:ext cx="690439" cy="257199"/>
            <a:chOff x="4920150" y="1977875"/>
            <a:chExt cx="68525" cy="33800"/>
          </a:xfrm>
          <a:noFill/>
        </p:grpSpPr>
        <p:sp>
          <p:nvSpPr>
            <p:cNvPr id="1084" name="Google Shape;1127;p54">
              <a:extLst>
                <a:ext uri="{FF2B5EF4-FFF2-40B4-BE49-F238E27FC236}">
                  <a16:creationId xmlns:a16="http://schemas.microsoft.com/office/drawing/2014/main" id="{C3C28E2B-1828-ECFA-5F12-C8CABC63E6B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128;p54">
              <a:extLst>
                <a:ext uri="{FF2B5EF4-FFF2-40B4-BE49-F238E27FC236}">
                  <a16:creationId xmlns:a16="http://schemas.microsoft.com/office/drawing/2014/main" id="{28A603B3-70DA-1BFB-9911-9CD009F6BA65}"/>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129;p54">
              <a:extLst>
                <a:ext uri="{FF2B5EF4-FFF2-40B4-BE49-F238E27FC236}">
                  <a16:creationId xmlns:a16="http://schemas.microsoft.com/office/drawing/2014/main" id="{0927D639-C006-17EC-0299-1666E975D1F1}"/>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126;p54">
            <a:extLst>
              <a:ext uri="{FF2B5EF4-FFF2-40B4-BE49-F238E27FC236}">
                <a16:creationId xmlns:a16="http://schemas.microsoft.com/office/drawing/2014/main" id="{15811DB9-3B52-BDED-B606-961C926B0CAD}"/>
              </a:ext>
            </a:extLst>
          </p:cNvPr>
          <p:cNvGrpSpPr/>
          <p:nvPr/>
        </p:nvGrpSpPr>
        <p:grpSpPr>
          <a:xfrm rot="5400000">
            <a:off x="2985939" y="4044484"/>
            <a:ext cx="287860" cy="140586"/>
            <a:chOff x="4920150" y="1977875"/>
            <a:chExt cx="68525" cy="33800"/>
          </a:xfrm>
          <a:noFill/>
        </p:grpSpPr>
        <p:sp>
          <p:nvSpPr>
            <p:cNvPr id="256" name="Google Shape;1127;p54">
              <a:extLst>
                <a:ext uri="{FF2B5EF4-FFF2-40B4-BE49-F238E27FC236}">
                  <a16:creationId xmlns:a16="http://schemas.microsoft.com/office/drawing/2014/main" id="{7D20CEEA-0CA4-2D51-5BD4-7EE656BF67F9}"/>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28;p54">
              <a:extLst>
                <a:ext uri="{FF2B5EF4-FFF2-40B4-BE49-F238E27FC236}">
                  <a16:creationId xmlns:a16="http://schemas.microsoft.com/office/drawing/2014/main" id="{48941282-66BC-4AFB-457E-32401100BA87}"/>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29;p54">
              <a:extLst>
                <a:ext uri="{FF2B5EF4-FFF2-40B4-BE49-F238E27FC236}">
                  <a16:creationId xmlns:a16="http://schemas.microsoft.com/office/drawing/2014/main" id="{A5085929-F802-8C01-7CC4-4C8211FFD5E0}"/>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roup 279">
            <a:extLst>
              <a:ext uri="{FF2B5EF4-FFF2-40B4-BE49-F238E27FC236}">
                <a16:creationId xmlns:a16="http://schemas.microsoft.com/office/drawing/2014/main" id="{5A7F6F6D-188D-CC71-81EF-175662E2A51F}"/>
              </a:ext>
            </a:extLst>
          </p:cNvPr>
          <p:cNvGrpSpPr/>
          <p:nvPr/>
        </p:nvGrpSpPr>
        <p:grpSpPr>
          <a:xfrm>
            <a:off x="3998861" y="2777657"/>
            <a:ext cx="3309802" cy="226677"/>
            <a:chOff x="3977818" y="2755359"/>
            <a:chExt cx="3309802" cy="226677"/>
          </a:xfrm>
        </p:grpSpPr>
        <p:grpSp>
          <p:nvGrpSpPr>
            <p:cNvPr id="1075" name="Google Shape;1126;p54">
              <a:extLst>
                <a:ext uri="{FF2B5EF4-FFF2-40B4-BE49-F238E27FC236}">
                  <a16:creationId xmlns:a16="http://schemas.microsoft.com/office/drawing/2014/main" id="{F7F72296-F788-94FC-3F53-BC31CCB56AE3}"/>
                </a:ext>
              </a:extLst>
            </p:cNvPr>
            <p:cNvGrpSpPr/>
            <p:nvPr/>
          </p:nvGrpSpPr>
          <p:grpSpPr>
            <a:xfrm>
              <a:off x="6702835" y="2755359"/>
              <a:ext cx="584785" cy="226677"/>
              <a:chOff x="4920150" y="1977875"/>
              <a:chExt cx="68525" cy="33800"/>
            </a:xfrm>
            <a:noFill/>
          </p:grpSpPr>
          <p:sp>
            <p:nvSpPr>
              <p:cNvPr id="1076" name="Google Shape;1127;p54">
                <a:extLst>
                  <a:ext uri="{FF2B5EF4-FFF2-40B4-BE49-F238E27FC236}">
                    <a16:creationId xmlns:a16="http://schemas.microsoft.com/office/drawing/2014/main" id="{226CC29C-B040-2885-A36F-421FD6C8DA51}"/>
                  </a:ext>
                </a:extLst>
              </p:cNvPr>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128;p54">
                <a:extLst>
                  <a:ext uri="{FF2B5EF4-FFF2-40B4-BE49-F238E27FC236}">
                    <a16:creationId xmlns:a16="http://schemas.microsoft.com/office/drawing/2014/main" id="{1F992EE6-E10E-5EFA-FB71-1A2678250976}"/>
                  </a:ext>
                </a:extLst>
              </p:cNvPr>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129;p54">
                <a:extLst>
                  <a:ext uri="{FF2B5EF4-FFF2-40B4-BE49-F238E27FC236}">
                    <a16:creationId xmlns:a16="http://schemas.microsoft.com/office/drawing/2014/main" id="{EEE7EFC3-4E2A-7189-DC21-9BE1CEB13BF4}"/>
                  </a:ext>
                </a:extLst>
              </p:cNvPr>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1128;p54">
              <a:extLst>
                <a:ext uri="{FF2B5EF4-FFF2-40B4-BE49-F238E27FC236}">
                  <a16:creationId xmlns:a16="http://schemas.microsoft.com/office/drawing/2014/main" id="{32C11697-FF6D-401E-D214-6F9A40102E55}"/>
                </a:ext>
              </a:extLst>
            </p:cNvPr>
            <p:cNvSpPr/>
            <p:nvPr/>
          </p:nvSpPr>
          <p:spPr>
            <a:xfrm>
              <a:off x="6525389" y="2848671"/>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29;p54">
              <a:extLst>
                <a:ext uri="{FF2B5EF4-FFF2-40B4-BE49-F238E27FC236}">
                  <a16:creationId xmlns:a16="http://schemas.microsoft.com/office/drawing/2014/main" id="{99962A92-C0EC-16D6-A0C0-F41318844F28}"/>
                </a:ext>
              </a:extLst>
            </p:cNvPr>
            <p:cNvSpPr/>
            <p:nvPr/>
          </p:nvSpPr>
          <p:spPr>
            <a:xfrm>
              <a:off x="6425329" y="2848671"/>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28;p54">
              <a:extLst>
                <a:ext uri="{FF2B5EF4-FFF2-40B4-BE49-F238E27FC236}">
                  <a16:creationId xmlns:a16="http://schemas.microsoft.com/office/drawing/2014/main" id="{70D6C8D1-F270-D14F-74BB-4AF52009F6B8}"/>
                </a:ext>
              </a:extLst>
            </p:cNvPr>
            <p:cNvSpPr/>
            <p:nvPr/>
          </p:nvSpPr>
          <p:spPr>
            <a:xfrm>
              <a:off x="6247883" y="2850944"/>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29;p54">
              <a:extLst>
                <a:ext uri="{FF2B5EF4-FFF2-40B4-BE49-F238E27FC236}">
                  <a16:creationId xmlns:a16="http://schemas.microsoft.com/office/drawing/2014/main" id="{09580F2E-4905-F26C-5612-ABABC5A10C0A}"/>
                </a:ext>
              </a:extLst>
            </p:cNvPr>
            <p:cNvSpPr/>
            <p:nvPr/>
          </p:nvSpPr>
          <p:spPr>
            <a:xfrm>
              <a:off x="6147823" y="2850944"/>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28;p54">
              <a:extLst>
                <a:ext uri="{FF2B5EF4-FFF2-40B4-BE49-F238E27FC236}">
                  <a16:creationId xmlns:a16="http://schemas.microsoft.com/office/drawing/2014/main" id="{417F6807-1507-951A-EBFE-991D3FAFE45B}"/>
                </a:ext>
              </a:extLst>
            </p:cNvPr>
            <p:cNvSpPr/>
            <p:nvPr/>
          </p:nvSpPr>
          <p:spPr>
            <a:xfrm>
              <a:off x="5981752" y="2850944"/>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29;p54">
              <a:extLst>
                <a:ext uri="{FF2B5EF4-FFF2-40B4-BE49-F238E27FC236}">
                  <a16:creationId xmlns:a16="http://schemas.microsoft.com/office/drawing/2014/main" id="{A66B25E0-7A0D-BF74-2E2A-3D726F482673}"/>
                </a:ext>
              </a:extLst>
            </p:cNvPr>
            <p:cNvSpPr/>
            <p:nvPr/>
          </p:nvSpPr>
          <p:spPr>
            <a:xfrm>
              <a:off x="5881692" y="2850944"/>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28;p54">
              <a:extLst>
                <a:ext uri="{FF2B5EF4-FFF2-40B4-BE49-F238E27FC236}">
                  <a16:creationId xmlns:a16="http://schemas.microsoft.com/office/drawing/2014/main" id="{D3F34ED5-C523-8897-2246-66D09D135411}"/>
                </a:ext>
              </a:extLst>
            </p:cNvPr>
            <p:cNvSpPr/>
            <p:nvPr/>
          </p:nvSpPr>
          <p:spPr>
            <a:xfrm>
              <a:off x="5697422" y="2846393"/>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29;p54">
              <a:extLst>
                <a:ext uri="{FF2B5EF4-FFF2-40B4-BE49-F238E27FC236}">
                  <a16:creationId xmlns:a16="http://schemas.microsoft.com/office/drawing/2014/main" id="{C3D51289-53A1-F3D8-B9F0-A5F911B8649F}"/>
                </a:ext>
              </a:extLst>
            </p:cNvPr>
            <p:cNvSpPr/>
            <p:nvPr/>
          </p:nvSpPr>
          <p:spPr>
            <a:xfrm>
              <a:off x="5597362" y="2846393"/>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28;p54">
              <a:extLst>
                <a:ext uri="{FF2B5EF4-FFF2-40B4-BE49-F238E27FC236}">
                  <a16:creationId xmlns:a16="http://schemas.microsoft.com/office/drawing/2014/main" id="{EF10A968-F273-52AB-592E-1F5B941CC24B}"/>
                </a:ext>
              </a:extLst>
            </p:cNvPr>
            <p:cNvSpPr/>
            <p:nvPr/>
          </p:nvSpPr>
          <p:spPr>
            <a:xfrm>
              <a:off x="5429015" y="2844119"/>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29;p54">
              <a:extLst>
                <a:ext uri="{FF2B5EF4-FFF2-40B4-BE49-F238E27FC236}">
                  <a16:creationId xmlns:a16="http://schemas.microsoft.com/office/drawing/2014/main" id="{066E84BE-E9A7-B8D7-29F2-9A0C1DD8EAAB}"/>
                </a:ext>
              </a:extLst>
            </p:cNvPr>
            <p:cNvSpPr/>
            <p:nvPr/>
          </p:nvSpPr>
          <p:spPr>
            <a:xfrm>
              <a:off x="5328955" y="2844119"/>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28;p54">
              <a:extLst>
                <a:ext uri="{FF2B5EF4-FFF2-40B4-BE49-F238E27FC236}">
                  <a16:creationId xmlns:a16="http://schemas.microsoft.com/office/drawing/2014/main" id="{65CF6152-1B6F-2D51-9E8A-A796090C2860}"/>
                </a:ext>
              </a:extLst>
            </p:cNvPr>
            <p:cNvSpPr/>
            <p:nvPr/>
          </p:nvSpPr>
          <p:spPr>
            <a:xfrm>
              <a:off x="5151509" y="2846392"/>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29;p54">
              <a:extLst>
                <a:ext uri="{FF2B5EF4-FFF2-40B4-BE49-F238E27FC236}">
                  <a16:creationId xmlns:a16="http://schemas.microsoft.com/office/drawing/2014/main" id="{F65D47A6-F053-EC38-20C2-56028B232B27}"/>
                </a:ext>
              </a:extLst>
            </p:cNvPr>
            <p:cNvSpPr/>
            <p:nvPr/>
          </p:nvSpPr>
          <p:spPr>
            <a:xfrm>
              <a:off x="5051449" y="2846392"/>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28;p54">
              <a:extLst>
                <a:ext uri="{FF2B5EF4-FFF2-40B4-BE49-F238E27FC236}">
                  <a16:creationId xmlns:a16="http://schemas.microsoft.com/office/drawing/2014/main" id="{BDE1A6FA-46FA-7181-1E87-17CEFB954674}"/>
                </a:ext>
              </a:extLst>
            </p:cNvPr>
            <p:cNvSpPr/>
            <p:nvPr/>
          </p:nvSpPr>
          <p:spPr>
            <a:xfrm>
              <a:off x="4885378" y="2846392"/>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29;p54">
              <a:extLst>
                <a:ext uri="{FF2B5EF4-FFF2-40B4-BE49-F238E27FC236}">
                  <a16:creationId xmlns:a16="http://schemas.microsoft.com/office/drawing/2014/main" id="{697A18DC-A223-1FA9-1C33-39837D8C759C}"/>
                </a:ext>
              </a:extLst>
            </p:cNvPr>
            <p:cNvSpPr/>
            <p:nvPr/>
          </p:nvSpPr>
          <p:spPr>
            <a:xfrm>
              <a:off x="4785318" y="2846392"/>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28;p54">
              <a:extLst>
                <a:ext uri="{FF2B5EF4-FFF2-40B4-BE49-F238E27FC236}">
                  <a16:creationId xmlns:a16="http://schemas.microsoft.com/office/drawing/2014/main" id="{0E529F20-D58B-1497-0405-92B3E4A1601F}"/>
                </a:ext>
              </a:extLst>
            </p:cNvPr>
            <p:cNvSpPr/>
            <p:nvPr/>
          </p:nvSpPr>
          <p:spPr>
            <a:xfrm>
              <a:off x="4601048" y="2841841"/>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29;p54">
              <a:extLst>
                <a:ext uri="{FF2B5EF4-FFF2-40B4-BE49-F238E27FC236}">
                  <a16:creationId xmlns:a16="http://schemas.microsoft.com/office/drawing/2014/main" id="{8F7DB0CA-7FC9-E4AA-3BEB-303D0E1C1791}"/>
                </a:ext>
              </a:extLst>
            </p:cNvPr>
            <p:cNvSpPr/>
            <p:nvPr/>
          </p:nvSpPr>
          <p:spPr>
            <a:xfrm>
              <a:off x="4500988" y="2841841"/>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28;p54">
              <a:extLst>
                <a:ext uri="{FF2B5EF4-FFF2-40B4-BE49-F238E27FC236}">
                  <a16:creationId xmlns:a16="http://schemas.microsoft.com/office/drawing/2014/main" id="{6C7F3E06-7A85-D9DD-2E0B-4A25C8A11829}"/>
                </a:ext>
              </a:extLst>
            </p:cNvPr>
            <p:cNvSpPr/>
            <p:nvPr/>
          </p:nvSpPr>
          <p:spPr>
            <a:xfrm>
              <a:off x="4362208" y="2841841"/>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29;p54">
              <a:extLst>
                <a:ext uri="{FF2B5EF4-FFF2-40B4-BE49-F238E27FC236}">
                  <a16:creationId xmlns:a16="http://schemas.microsoft.com/office/drawing/2014/main" id="{9392CE82-4F3B-FFDE-AC81-7B6FA02703B8}"/>
                </a:ext>
              </a:extLst>
            </p:cNvPr>
            <p:cNvSpPr/>
            <p:nvPr/>
          </p:nvSpPr>
          <p:spPr>
            <a:xfrm>
              <a:off x="4262148" y="2841841"/>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28;p54">
              <a:extLst>
                <a:ext uri="{FF2B5EF4-FFF2-40B4-BE49-F238E27FC236}">
                  <a16:creationId xmlns:a16="http://schemas.microsoft.com/office/drawing/2014/main" id="{55246C6E-7104-9D62-C153-94468E2C6EB1}"/>
                </a:ext>
              </a:extLst>
            </p:cNvPr>
            <p:cNvSpPr/>
            <p:nvPr/>
          </p:nvSpPr>
          <p:spPr>
            <a:xfrm>
              <a:off x="4077878" y="2837290"/>
              <a:ext cx="109447" cy="44933"/>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29;p54">
              <a:extLst>
                <a:ext uri="{FF2B5EF4-FFF2-40B4-BE49-F238E27FC236}">
                  <a16:creationId xmlns:a16="http://schemas.microsoft.com/office/drawing/2014/main" id="{B17FAAC2-D00E-59C2-4F9B-E8B47384DC33}"/>
                </a:ext>
              </a:extLst>
            </p:cNvPr>
            <p:cNvSpPr/>
            <p:nvPr/>
          </p:nvSpPr>
          <p:spPr>
            <a:xfrm>
              <a:off x="3977818" y="2837290"/>
              <a:ext cx="78725" cy="44933"/>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no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55F25E12-1803-5158-812C-5EB8E6BC3C5A}"/>
              </a:ext>
            </a:extLst>
          </p:cNvPr>
          <p:cNvSpPr txBox="1"/>
          <p:nvPr/>
        </p:nvSpPr>
        <p:spPr>
          <a:xfrm>
            <a:off x="368066" y="1384709"/>
            <a:ext cx="1488314" cy="246221"/>
          </a:xfrm>
          <a:prstGeom prst="rect">
            <a:avLst/>
          </a:prstGeom>
          <a:noFill/>
        </p:spPr>
        <p:txBody>
          <a:bodyPr wrap="square" rtlCol="0">
            <a:spAutoFit/>
          </a:bodyPr>
          <a:lstStyle/>
          <a:p>
            <a:r>
              <a:rPr lang="en-US" sz="1000">
                <a:solidFill>
                  <a:schemeClr val="tx1"/>
                </a:solidFill>
                <a:latin typeface="Archivo"/>
              </a:rPr>
              <a:t>Load Documents</a:t>
            </a:r>
          </a:p>
        </p:txBody>
      </p:sp>
      <p:sp>
        <p:nvSpPr>
          <p:cNvPr id="1026" name="TextBox 1025">
            <a:extLst>
              <a:ext uri="{FF2B5EF4-FFF2-40B4-BE49-F238E27FC236}">
                <a16:creationId xmlns:a16="http://schemas.microsoft.com/office/drawing/2014/main" id="{2435BE70-BB10-27D1-7AAF-BACA85F0852A}"/>
              </a:ext>
            </a:extLst>
          </p:cNvPr>
          <p:cNvSpPr txBox="1"/>
          <p:nvPr/>
        </p:nvSpPr>
        <p:spPr>
          <a:xfrm>
            <a:off x="2302283" y="1374142"/>
            <a:ext cx="1627094" cy="246221"/>
          </a:xfrm>
          <a:prstGeom prst="rect">
            <a:avLst/>
          </a:prstGeom>
          <a:noFill/>
        </p:spPr>
        <p:txBody>
          <a:bodyPr wrap="square" rtlCol="0">
            <a:spAutoFit/>
          </a:bodyPr>
          <a:lstStyle/>
          <a:p>
            <a:r>
              <a:rPr lang="en-US" sz="1000">
                <a:solidFill>
                  <a:schemeClr val="tx1"/>
                </a:solidFill>
                <a:latin typeface="Archivo"/>
              </a:rPr>
              <a:t>Generate Document chunks</a:t>
            </a:r>
          </a:p>
        </p:txBody>
      </p:sp>
      <p:sp>
        <p:nvSpPr>
          <p:cNvPr id="281" name="TextBox 280">
            <a:extLst>
              <a:ext uri="{FF2B5EF4-FFF2-40B4-BE49-F238E27FC236}">
                <a16:creationId xmlns:a16="http://schemas.microsoft.com/office/drawing/2014/main" id="{9B7AB155-7669-8B35-AD32-861CD5C7D60B}"/>
              </a:ext>
            </a:extLst>
          </p:cNvPr>
          <p:cNvSpPr txBox="1"/>
          <p:nvPr/>
        </p:nvSpPr>
        <p:spPr>
          <a:xfrm>
            <a:off x="4657722" y="1368299"/>
            <a:ext cx="1627094" cy="246221"/>
          </a:xfrm>
          <a:prstGeom prst="rect">
            <a:avLst/>
          </a:prstGeom>
          <a:noFill/>
        </p:spPr>
        <p:txBody>
          <a:bodyPr wrap="square" rtlCol="0">
            <a:spAutoFit/>
          </a:bodyPr>
          <a:lstStyle/>
          <a:p>
            <a:r>
              <a:rPr lang="en-US" sz="1000">
                <a:solidFill>
                  <a:schemeClr val="tx1"/>
                </a:solidFill>
                <a:latin typeface="Archivo"/>
              </a:rPr>
              <a:t>Vectorize chunks</a:t>
            </a:r>
          </a:p>
        </p:txBody>
      </p:sp>
      <p:sp>
        <p:nvSpPr>
          <p:cNvPr id="282" name="TextBox 281">
            <a:extLst>
              <a:ext uri="{FF2B5EF4-FFF2-40B4-BE49-F238E27FC236}">
                <a16:creationId xmlns:a16="http://schemas.microsoft.com/office/drawing/2014/main" id="{A7C4A6D3-82C5-E684-EA64-6E67EF20AA44}"/>
              </a:ext>
            </a:extLst>
          </p:cNvPr>
          <p:cNvSpPr txBox="1"/>
          <p:nvPr/>
        </p:nvSpPr>
        <p:spPr>
          <a:xfrm>
            <a:off x="6636661" y="1113914"/>
            <a:ext cx="1627094" cy="553998"/>
          </a:xfrm>
          <a:prstGeom prst="rect">
            <a:avLst/>
          </a:prstGeom>
          <a:noFill/>
        </p:spPr>
        <p:txBody>
          <a:bodyPr wrap="square" rtlCol="0">
            <a:spAutoFit/>
          </a:bodyPr>
          <a:lstStyle/>
          <a:p>
            <a:r>
              <a:rPr lang="en-US" sz="1000">
                <a:solidFill>
                  <a:schemeClr val="tx1"/>
                </a:solidFill>
                <a:latin typeface="Archivo"/>
              </a:rPr>
              <a:t>Store embeddings </a:t>
            </a:r>
            <a:br>
              <a:rPr lang="en-US" sz="1000">
                <a:solidFill>
                  <a:schemeClr val="tx1"/>
                </a:solidFill>
                <a:latin typeface="Archivo"/>
              </a:rPr>
            </a:br>
            <a:r>
              <a:rPr lang="en-US" sz="1000">
                <a:solidFill>
                  <a:schemeClr val="tx1"/>
                </a:solidFill>
                <a:latin typeface="Archivo"/>
              </a:rPr>
              <a:t>with document </a:t>
            </a:r>
            <a:br>
              <a:rPr lang="en-US" sz="1000">
                <a:solidFill>
                  <a:schemeClr val="tx1"/>
                </a:solidFill>
                <a:latin typeface="Archivo"/>
              </a:rPr>
            </a:br>
            <a:r>
              <a:rPr lang="en-US" sz="1000">
                <a:solidFill>
                  <a:schemeClr val="tx1"/>
                </a:solidFill>
                <a:latin typeface="Archivo"/>
              </a:rPr>
              <a:t>chunk ID</a:t>
            </a:r>
          </a:p>
        </p:txBody>
      </p:sp>
      <p:sp>
        <p:nvSpPr>
          <p:cNvPr id="283" name="TextBox 282">
            <a:extLst>
              <a:ext uri="{FF2B5EF4-FFF2-40B4-BE49-F238E27FC236}">
                <a16:creationId xmlns:a16="http://schemas.microsoft.com/office/drawing/2014/main" id="{7D20BBED-739E-D33F-FDC3-091BDB426359}"/>
              </a:ext>
            </a:extLst>
          </p:cNvPr>
          <p:cNvSpPr txBox="1"/>
          <p:nvPr/>
        </p:nvSpPr>
        <p:spPr>
          <a:xfrm>
            <a:off x="1575571" y="2474181"/>
            <a:ext cx="1213620" cy="246221"/>
          </a:xfrm>
          <a:prstGeom prst="rect">
            <a:avLst/>
          </a:prstGeom>
          <a:noFill/>
        </p:spPr>
        <p:txBody>
          <a:bodyPr wrap="square" rtlCol="0">
            <a:spAutoFit/>
          </a:bodyPr>
          <a:lstStyle/>
          <a:p>
            <a:r>
              <a:rPr lang="en-US" sz="1000">
                <a:solidFill>
                  <a:schemeClr val="tx1"/>
                </a:solidFill>
                <a:latin typeface="Archivo"/>
              </a:rPr>
              <a:t>Vectorize question</a:t>
            </a:r>
          </a:p>
        </p:txBody>
      </p:sp>
      <p:sp>
        <p:nvSpPr>
          <p:cNvPr id="284" name="TextBox 283">
            <a:extLst>
              <a:ext uri="{FF2B5EF4-FFF2-40B4-BE49-F238E27FC236}">
                <a16:creationId xmlns:a16="http://schemas.microsoft.com/office/drawing/2014/main" id="{FB97A6F0-77C1-B09E-A46D-E94A9FB87746}"/>
              </a:ext>
            </a:extLst>
          </p:cNvPr>
          <p:cNvSpPr txBox="1"/>
          <p:nvPr/>
        </p:nvSpPr>
        <p:spPr>
          <a:xfrm>
            <a:off x="4109341" y="2494120"/>
            <a:ext cx="2824044" cy="400110"/>
          </a:xfrm>
          <a:prstGeom prst="rect">
            <a:avLst/>
          </a:prstGeom>
          <a:noFill/>
        </p:spPr>
        <p:txBody>
          <a:bodyPr wrap="square" rtlCol="0">
            <a:spAutoFit/>
          </a:bodyPr>
          <a:lstStyle/>
          <a:p>
            <a:r>
              <a:rPr lang="en-US" sz="1000">
                <a:solidFill>
                  <a:schemeClr val="tx1"/>
                </a:solidFill>
                <a:latin typeface="Archivo"/>
              </a:rPr>
              <a:t>Use question embedding to retrieve relevant  document  chunk ID</a:t>
            </a:r>
          </a:p>
        </p:txBody>
      </p:sp>
      <p:sp>
        <p:nvSpPr>
          <p:cNvPr id="285" name="TextBox 284">
            <a:extLst>
              <a:ext uri="{FF2B5EF4-FFF2-40B4-BE49-F238E27FC236}">
                <a16:creationId xmlns:a16="http://schemas.microsoft.com/office/drawing/2014/main" id="{0254C5B3-9F61-17AC-85CE-029B97DA2204}"/>
              </a:ext>
            </a:extLst>
          </p:cNvPr>
          <p:cNvSpPr txBox="1"/>
          <p:nvPr/>
        </p:nvSpPr>
        <p:spPr>
          <a:xfrm>
            <a:off x="1944607" y="4366008"/>
            <a:ext cx="791163" cy="400110"/>
          </a:xfrm>
          <a:prstGeom prst="rect">
            <a:avLst/>
          </a:prstGeom>
          <a:noFill/>
        </p:spPr>
        <p:txBody>
          <a:bodyPr wrap="square" rtlCol="0">
            <a:spAutoFit/>
          </a:bodyPr>
          <a:lstStyle/>
          <a:p>
            <a:r>
              <a:rPr lang="en-US" sz="1000">
                <a:solidFill>
                  <a:schemeClr val="tx1"/>
                </a:solidFill>
                <a:latin typeface="Archivo"/>
              </a:rPr>
              <a:t>Generated</a:t>
            </a:r>
            <a:br>
              <a:rPr lang="en-US" sz="1000">
                <a:solidFill>
                  <a:schemeClr val="tx1"/>
                </a:solidFill>
                <a:latin typeface="Archivo"/>
              </a:rPr>
            </a:br>
            <a:r>
              <a:rPr lang="en-US" sz="1000">
                <a:solidFill>
                  <a:schemeClr val="tx1"/>
                </a:solidFill>
                <a:latin typeface="Archivo"/>
              </a:rPr>
              <a:t>answer</a:t>
            </a:r>
          </a:p>
        </p:txBody>
      </p:sp>
      <p:sp>
        <p:nvSpPr>
          <p:cNvPr id="286" name="TextBox 285">
            <a:extLst>
              <a:ext uri="{FF2B5EF4-FFF2-40B4-BE49-F238E27FC236}">
                <a16:creationId xmlns:a16="http://schemas.microsoft.com/office/drawing/2014/main" id="{C0940F5A-210F-B3F8-C8DF-BE4CFC2E6C46}"/>
              </a:ext>
            </a:extLst>
          </p:cNvPr>
          <p:cNvSpPr txBox="1"/>
          <p:nvPr/>
        </p:nvSpPr>
        <p:spPr>
          <a:xfrm>
            <a:off x="3643972" y="3820046"/>
            <a:ext cx="1213620" cy="400110"/>
          </a:xfrm>
          <a:prstGeom prst="rect">
            <a:avLst/>
          </a:prstGeom>
          <a:noFill/>
        </p:spPr>
        <p:txBody>
          <a:bodyPr wrap="square" rtlCol="0">
            <a:spAutoFit/>
          </a:bodyPr>
          <a:lstStyle/>
          <a:p>
            <a:r>
              <a:rPr lang="en-US" sz="1000">
                <a:solidFill>
                  <a:schemeClr val="tx1"/>
                </a:solidFill>
                <a:latin typeface="Archivo"/>
              </a:rPr>
              <a:t>Relevant document chunks</a:t>
            </a:r>
          </a:p>
        </p:txBody>
      </p:sp>
      <p:sp>
        <p:nvSpPr>
          <p:cNvPr id="287" name="TextBox 286">
            <a:extLst>
              <a:ext uri="{FF2B5EF4-FFF2-40B4-BE49-F238E27FC236}">
                <a16:creationId xmlns:a16="http://schemas.microsoft.com/office/drawing/2014/main" id="{E238E297-5546-7C26-36EF-E58D44BB3AFA}"/>
              </a:ext>
            </a:extLst>
          </p:cNvPr>
          <p:cNvSpPr txBox="1"/>
          <p:nvPr/>
        </p:nvSpPr>
        <p:spPr>
          <a:xfrm>
            <a:off x="6176935" y="3879322"/>
            <a:ext cx="1531565" cy="553998"/>
          </a:xfrm>
          <a:prstGeom prst="rect">
            <a:avLst/>
          </a:prstGeom>
          <a:noFill/>
        </p:spPr>
        <p:txBody>
          <a:bodyPr wrap="square" rtlCol="0">
            <a:spAutoFit/>
          </a:bodyPr>
          <a:lstStyle/>
          <a:p>
            <a:r>
              <a:rPr lang="en-US" sz="1000">
                <a:solidFill>
                  <a:schemeClr val="tx1"/>
                </a:solidFill>
                <a:latin typeface="Archivo"/>
              </a:rPr>
              <a:t>Use document chunk IDs </a:t>
            </a:r>
            <a:br>
              <a:rPr lang="en-US" sz="1000">
                <a:solidFill>
                  <a:schemeClr val="tx1"/>
                </a:solidFill>
                <a:latin typeface="Archivo"/>
              </a:rPr>
            </a:br>
            <a:r>
              <a:rPr lang="en-US" sz="1000">
                <a:solidFill>
                  <a:schemeClr val="tx1"/>
                </a:solidFill>
                <a:latin typeface="Archivo"/>
              </a:rPr>
              <a:t>to retrieve document </a:t>
            </a:r>
            <a:br>
              <a:rPr lang="en-US" sz="1000">
                <a:solidFill>
                  <a:schemeClr val="tx1"/>
                </a:solidFill>
                <a:latin typeface="Archivo"/>
              </a:rPr>
            </a:br>
            <a:r>
              <a:rPr lang="en-US" sz="1000">
                <a:solidFill>
                  <a:schemeClr val="tx1"/>
                </a:solidFill>
                <a:latin typeface="Archivo"/>
              </a:rPr>
              <a:t>chunks from storage </a:t>
            </a:r>
          </a:p>
        </p:txBody>
      </p:sp>
    </p:spTree>
    <p:extLst>
      <p:ext uri="{BB962C8B-B14F-4D97-AF65-F5344CB8AC3E}">
        <p14:creationId xmlns:p14="http://schemas.microsoft.com/office/powerpoint/2010/main" val="997441973"/>
      </p:ext>
    </p:extLst>
  </p:cSld>
  <p:clrMapOvr>
    <a:masterClrMapping/>
  </p:clrMapOvr>
</p:sld>
</file>

<file path=ppt/theme/theme1.xml><?xml version="1.0" encoding="utf-8"?>
<a:theme xmlns:a="http://schemas.openxmlformats.org/drawingml/2006/main" name="Family Lawyer Firm by Slidesgo">
  <a:themeElements>
    <a:clrScheme name="Simple Light">
      <a:dk1>
        <a:srgbClr val="FFFFFF"/>
      </a:dk1>
      <a:lt1>
        <a:srgbClr val="432350"/>
      </a:lt1>
      <a:dk2>
        <a:srgbClr val="B476FF"/>
      </a:dk2>
      <a:lt2>
        <a:srgbClr val="F4C9FD"/>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16</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Family Lawyer Firm by Slidesgo</vt:lpstr>
      <vt:lpstr>Legal Chatbot</vt:lpstr>
      <vt:lpstr>Table of contents</vt:lpstr>
      <vt:lpstr>Purpose: Create a specialized chat bot powered by LLM to assist users with Legal Queries </vt:lpstr>
      <vt:lpstr>02 Data Sourcing</vt:lpstr>
      <vt:lpstr>PowerPoint Presentation</vt:lpstr>
      <vt:lpstr>04 Overview of services used</vt:lpstr>
      <vt:lpstr>04 Overview of services used</vt:lpstr>
      <vt:lpstr>WHY GRAPH DB?</vt:lpstr>
      <vt:lpstr>05 Architecture</vt:lpstr>
      <vt:lpstr>PowerPoint Presentation</vt:lpstr>
      <vt:lpstr>07 Cypher</vt:lpstr>
      <vt:lpstr>08 Visualization</vt:lpstr>
      <vt:lpstr>PowerPoint Presentation</vt:lpstr>
      <vt:lpstr>09 Answer Retrieval</vt:lpstr>
      <vt:lpstr>10 RAG</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Lawyer </dc:title>
  <cp:revision>1</cp:revision>
  <dcterms:modified xsi:type="dcterms:W3CDTF">2024-04-20T12:27:10Z</dcterms:modified>
</cp:coreProperties>
</file>